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bookmarkIdSeed="4">
  <p:sldMasterIdLst>
    <p:sldMasterId id="2147483664" r:id="rId1"/>
  </p:sldMasterIdLst>
  <p:notesMasterIdLst>
    <p:notesMasterId r:id="rId28"/>
  </p:notesMasterIdLst>
  <p:handoutMasterIdLst>
    <p:handoutMasterId r:id="rId29"/>
  </p:handoutMasterIdLst>
  <p:sldIdLst>
    <p:sldId id="256" r:id="rId2"/>
    <p:sldId id="424" r:id="rId3"/>
    <p:sldId id="451" r:id="rId4"/>
    <p:sldId id="453" r:id="rId5"/>
    <p:sldId id="440" r:id="rId6"/>
    <p:sldId id="454" r:id="rId7"/>
    <p:sldId id="452" r:id="rId8"/>
    <p:sldId id="485" r:id="rId9"/>
    <p:sldId id="460" r:id="rId10"/>
    <p:sldId id="484" r:id="rId11"/>
    <p:sldId id="483" r:id="rId12"/>
    <p:sldId id="467" r:id="rId13"/>
    <p:sldId id="481" r:id="rId14"/>
    <p:sldId id="482" r:id="rId15"/>
    <p:sldId id="471" r:id="rId16"/>
    <p:sldId id="478" r:id="rId17"/>
    <p:sldId id="479" r:id="rId18"/>
    <p:sldId id="476" r:id="rId19"/>
    <p:sldId id="480" r:id="rId20"/>
    <p:sldId id="472" r:id="rId21"/>
    <p:sldId id="393" r:id="rId22"/>
    <p:sldId id="477" r:id="rId23"/>
    <p:sldId id="438" r:id="rId24"/>
    <p:sldId id="475" r:id="rId25"/>
    <p:sldId id="456" r:id="rId26"/>
    <p:sldId id="457" r:id="rId27"/>
  </p:sldIdLst>
  <p:sldSz cx="9144000" cy="6858000" type="screen4x3"/>
  <p:notesSz cx="10234613" cy="14662150"/>
  <p:defaultTextStyle>
    <a:defPPr>
      <a:defRPr lang="de-DE"/>
    </a:defPPr>
    <a:lvl1pPr algn="l" rtl="0" fontAlgn="base">
      <a:spcBef>
        <a:spcPct val="0"/>
      </a:spcBef>
      <a:spcAft>
        <a:spcPct val="0"/>
      </a:spcAft>
      <a:defRPr kumimoji="1" sz="2400" kern="1200">
        <a:solidFill>
          <a:schemeClr val="tx1"/>
        </a:solidFill>
        <a:latin typeface="Times New Roman" charset="0"/>
        <a:ea typeface="+mn-ea"/>
        <a:cs typeface="+mn-cs"/>
      </a:defRPr>
    </a:lvl1pPr>
    <a:lvl2pPr marL="457200" algn="l" rtl="0" fontAlgn="base">
      <a:spcBef>
        <a:spcPct val="0"/>
      </a:spcBef>
      <a:spcAft>
        <a:spcPct val="0"/>
      </a:spcAft>
      <a:defRPr kumimoji="1" sz="2400" kern="1200">
        <a:solidFill>
          <a:schemeClr val="tx1"/>
        </a:solidFill>
        <a:latin typeface="Times New Roman" charset="0"/>
        <a:ea typeface="+mn-ea"/>
        <a:cs typeface="+mn-cs"/>
      </a:defRPr>
    </a:lvl2pPr>
    <a:lvl3pPr marL="914400" algn="l" rtl="0" fontAlgn="base">
      <a:spcBef>
        <a:spcPct val="0"/>
      </a:spcBef>
      <a:spcAft>
        <a:spcPct val="0"/>
      </a:spcAft>
      <a:defRPr kumimoji="1" sz="2400" kern="1200">
        <a:solidFill>
          <a:schemeClr val="tx1"/>
        </a:solidFill>
        <a:latin typeface="Times New Roman" charset="0"/>
        <a:ea typeface="+mn-ea"/>
        <a:cs typeface="+mn-cs"/>
      </a:defRPr>
    </a:lvl3pPr>
    <a:lvl4pPr marL="1371600" algn="l" rtl="0" fontAlgn="base">
      <a:spcBef>
        <a:spcPct val="0"/>
      </a:spcBef>
      <a:spcAft>
        <a:spcPct val="0"/>
      </a:spcAft>
      <a:defRPr kumimoji="1" sz="2400" kern="1200">
        <a:solidFill>
          <a:schemeClr val="tx1"/>
        </a:solidFill>
        <a:latin typeface="Times New Roman" charset="0"/>
        <a:ea typeface="+mn-ea"/>
        <a:cs typeface="+mn-cs"/>
      </a:defRPr>
    </a:lvl4pPr>
    <a:lvl5pPr marL="1828800" algn="l" rtl="0" fontAlgn="base">
      <a:spcBef>
        <a:spcPct val="0"/>
      </a:spcBef>
      <a:spcAft>
        <a:spcPct val="0"/>
      </a:spcAft>
      <a:defRPr kumimoji="1" sz="2400" kern="1200">
        <a:solidFill>
          <a:schemeClr val="tx1"/>
        </a:solidFill>
        <a:latin typeface="Times New Roman" charset="0"/>
        <a:ea typeface="+mn-ea"/>
        <a:cs typeface="+mn-cs"/>
      </a:defRPr>
    </a:lvl5pPr>
    <a:lvl6pPr marL="2286000" algn="l" defTabSz="914400" rtl="0" eaLnBrk="1" latinLnBrk="0" hangingPunct="1">
      <a:defRPr kumimoji="1" sz="2400" kern="1200">
        <a:solidFill>
          <a:schemeClr val="tx1"/>
        </a:solidFill>
        <a:latin typeface="Times New Roman" charset="0"/>
        <a:ea typeface="+mn-ea"/>
        <a:cs typeface="+mn-cs"/>
      </a:defRPr>
    </a:lvl6pPr>
    <a:lvl7pPr marL="2743200" algn="l" defTabSz="914400" rtl="0" eaLnBrk="1" latinLnBrk="0" hangingPunct="1">
      <a:defRPr kumimoji="1" sz="2400" kern="1200">
        <a:solidFill>
          <a:schemeClr val="tx1"/>
        </a:solidFill>
        <a:latin typeface="Times New Roman" charset="0"/>
        <a:ea typeface="+mn-ea"/>
        <a:cs typeface="+mn-cs"/>
      </a:defRPr>
    </a:lvl7pPr>
    <a:lvl8pPr marL="3200400" algn="l" defTabSz="914400" rtl="0" eaLnBrk="1" latinLnBrk="0" hangingPunct="1">
      <a:defRPr kumimoji="1" sz="2400" kern="1200">
        <a:solidFill>
          <a:schemeClr val="tx1"/>
        </a:solidFill>
        <a:latin typeface="Times New Roman" charset="0"/>
        <a:ea typeface="+mn-ea"/>
        <a:cs typeface="+mn-cs"/>
      </a:defRPr>
    </a:lvl8pPr>
    <a:lvl9pPr marL="3657600" algn="l" defTabSz="914400" rtl="0" eaLnBrk="1" latinLnBrk="0" hangingPunct="1">
      <a:defRPr kumimoji="1" sz="2400" kern="1200">
        <a:solidFill>
          <a:schemeClr val="tx1"/>
        </a:solidFill>
        <a:latin typeface="Times New Roman" charset="0"/>
        <a:ea typeface="+mn-ea"/>
        <a:cs typeface="+mn-cs"/>
      </a:defRPr>
    </a:lvl9pPr>
  </p:defaultTextStyle>
  <p:extLst>
    <p:ext uri="{521415D9-36F7-43E2-AB2F-B90AF26B5E84}">
      <p14:sectionLst xmlns:p14="http://schemas.microsoft.com/office/powerpoint/2010/main">
        <p14:section name="Vortrag" id="{BB5A6A72-6A5E-4D2B-84E7-624DDD51E2CE}">
          <p14:sldIdLst>
            <p14:sldId id="256"/>
            <p14:sldId id="424"/>
            <p14:sldId id="451"/>
            <p14:sldId id="453"/>
            <p14:sldId id="440"/>
            <p14:sldId id="454"/>
            <p14:sldId id="452"/>
            <p14:sldId id="485"/>
            <p14:sldId id="460"/>
            <p14:sldId id="484"/>
            <p14:sldId id="483"/>
            <p14:sldId id="467"/>
            <p14:sldId id="481"/>
            <p14:sldId id="482"/>
            <p14:sldId id="471"/>
            <p14:sldId id="478"/>
            <p14:sldId id="479"/>
            <p14:sldId id="476"/>
            <p14:sldId id="480"/>
            <p14:sldId id="472"/>
            <p14:sldId id="393"/>
          </p14:sldIdLst>
        </p14:section>
        <p14:section name="Steinbruch" id="{E79658B9-7E96-47B5-A9DE-7A09A984A10F}">
          <p14:sldIdLst>
            <p14:sldId id="477"/>
            <p14:sldId id="438"/>
            <p14:sldId id="475"/>
            <p14:sldId id="456"/>
            <p14:sldId id="457"/>
          </p14:sldIdLst>
        </p14:section>
      </p14:sectionLst>
    </p:ext>
    <p:ext uri="{EFAFB233-063F-42B5-8137-9DF3F51BA10A}">
      <p15:sldGuideLst xmlns:p15="http://schemas.microsoft.com/office/powerpoint/2012/main">
        <p15:guide id="1" orient="horz" pos="720">
          <p15:clr>
            <a:srgbClr val="A4A3A4"/>
          </p15:clr>
        </p15:guide>
        <p15:guide id="2" pos="45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Hammelmann" initials="FH" lastIdx="1" clrIdx="0">
    <p:extLst>
      <p:ext uri="{19B8F6BF-5375-455C-9EA6-DF929625EA0E}">
        <p15:presenceInfo xmlns:p15="http://schemas.microsoft.com/office/powerpoint/2012/main" userId="Frank Hammelmann" providerId="None"/>
      </p:ext>
    </p:extLst>
  </p:cmAuthor>
  <p:cmAuthor id="2" name="Berthold M. Vogelsang" initials="BMV" lastIdx="2" clrIdx="1">
    <p:extLst>
      <p:ext uri="{19B8F6BF-5375-455C-9EA6-DF929625EA0E}">
        <p15:presenceInfo xmlns:p15="http://schemas.microsoft.com/office/powerpoint/2012/main" userId="8906b6d8f4b818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F6D1"/>
    <a:srgbClr val="6E5F00"/>
    <a:srgbClr val="836F05"/>
    <a:srgbClr val="FCEEA2"/>
    <a:srgbClr val="EAEBF0"/>
    <a:srgbClr val="695F00"/>
    <a:srgbClr val="FAE574"/>
    <a:srgbClr val="000000"/>
    <a:srgbClr val="19049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77" autoAdjust="0"/>
    <p:restoredTop sz="90929"/>
  </p:normalViewPr>
  <p:slideViewPr>
    <p:cSldViewPr snapToGrid="0">
      <p:cViewPr varScale="1">
        <p:scale>
          <a:sx n="164" d="100"/>
          <a:sy n="164" d="100"/>
        </p:scale>
        <p:origin x="1636" y="84"/>
      </p:cViewPr>
      <p:guideLst>
        <p:guide orient="horz" pos="720"/>
        <p:guide pos="453"/>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2"/>
            <a:ext cx="4435304" cy="732312"/>
          </a:xfrm>
          <a:prstGeom prst="rect">
            <a:avLst/>
          </a:prstGeom>
          <a:noFill/>
          <a:ln w="9525">
            <a:noFill/>
            <a:miter lim="800000"/>
            <a:headEnd/>
            <a:tailEnd/>
          </a:ln>
          <a:effectLst/>
        </p:spPr>
        <p:txBody>
          <a:bodyPr vert="horz" wrap="square" lIns="140652" tIns="70327" rIns="140652" bIns="70327" numCol="1" anchor="t" anchorCtr="0" compatLnSpc="1">
            <a:prstTxWarp prst="textNoShape">
              <a:avLst/>
            </a:prstTxWarp>
          </a:bodyPr>
          <a:lstStyle>
            <a:lvl1pPr defTabSz="1406695">
              <a:defRPr sz="1900"/>
            </a:lvl1pPr>
          </a:lstStyle>
          <a:p>
            <a:endParaRPr lang="de-DE" dirty="0"/>
          </a:p>
        </p:txBody>
      </p:sp>
      <p:sp>
        <p:nvSpPr>
          <p:cNvPr id="22531" name="Rectangle 3"/>
          <p:cNvSpPr>
            <a:spLocks noGrp="1" noChangeArrowheads="1"/>
          </p:cNvSpPr>
          <p:nvPr>
            <p:ph type="dt" sz="quarter" idx="1"/>
          </p:nvPr>
        </p:nvSpPr>
        <p:spPr bwMode="auto">
          <a:xfrm>
            <a:off x="5799310" y="2"/>
            <a:ext cx="4435304" cy="732312"/>
          </a:xfrm>
          <a:prstGeom prst="rect">
            <a:avLst/>
          </a:prstGeom>
          <a:noFill/>
          <a:ln w="9525">
            <a:noFill/>
            <a:miter lim="800000"/>
            <a:headEnd/>
            <a:tailEnd/>
          </a:ln>
          <a:effectLst/>
        </p:spPr>
        <p:txBody>
          <a:bodyPr vert="horz" wrap="square" lIns="140652" tIns="70327" rIns="140652" bIns="70327" numCol="1" anchor="t" anchorCtr="0" compatLnSpc="1">
            <a:prstTxWarp prst="textNoShape">
              <a:avLst/>
            </a:prstTxWarp>
          </a:bodyPr>
          <a:lstStyle>
            <a:lvl1pPr algn="r" defTabSz="1406695">
              <a:defRPr sz="1900"/>
            </a:lvl1pPr>
          </a:lstStyle>
          <a:p>
            <a:endParaRPr lang="de-DE" dirty="0"/>
          </a:p>
        </p:txBody>
      </p:sp>
      <p:sp>
        <p:nvSpPr>
          <p:cNvPr id="22532" name="Rectangle 4"/>
          <p:cNvSpPr>
            <a:spLocks noGrp="1" noChangeArrowheads="1"/>
          </p:cNvSpPr>
          <p:nvPr>
            <p:ph type="ftr" sz="quarter" idx="2"/>
          </p:nvPr>
        </p:nvSpPr>
        <p:spPr bwMode="auto">
          <a:xfrm>
            <a:off x="0" y="13929839"/>
            <a:ext cx="4435304" cy="732312"/>
          </a:xfrm>
          <a:prstGeom prst="rect">
            <a:avLst/>
          </a:prstGeom>
          <a:noFill/>
          <a:ln w="9525">
            <a:noFill/>
            <a:miter lim="800000"/>
            <a:headEnd/>
            <a:tailEnd/>
          </a:ln>
          <a:effectLst/>
        </p:spPr>
        <p:txBody>
          <a:bodyPr vert="horz" wrap="square" lIns="140652" tIns="70327" rIns="140652" bIns="70327" numCol="1" anchor="b" anchorCtr="0" compatLnSpc="1">
            <a:prstTxWarp prst="textNoShape">
              <a:avLst/>
            </a:prstTxWarp>
          </a:bodyPr>
          <a:lstStyle>
            <a:lvl1pPr defTabSz="1406695">
              <a:defRPr sz="1900"/>
            </a:lvl1pPr>
          </a:lstStyle>
          <a:p>
            <a:endParaRPr lang="de-DE" dirty="0"/>
          </a:p>
        </p:txBody>
      </p:sp>
      <p:sp>
        <p:nvSpPr>
          <p:cNvPr id="22533" name="Rectangle 5"/>
          <p:cNvSpPr>
            <a:spLocks noGrp="1" noChangeArrowheads="1"/>
          </p:cNvSpPr>
          <p:nvPr>
            <p:ph type="sldNum" sz="quarter" idx="3"/>
          </p:nvPr>
        </p:nvSpPr>
        <p:spPr bwMode="auto">
          <a:xfrm>
            <a:off x="5799310" y="13929839"/>
            <a:ext cx="4435304" cy="732312"/>
          </a:xfrm>
          <a:prstGeom prst="rect">
            <a:avLst/>
          </a:prstGeom>
          <a:noFill/>
          <a:ln w="9525">
            <a:noFill/>
            <a:miter lim="800000"/>
            <a:headEnd/>
            <a:tailEnd/>
          </a:ln>
          <a:effectLst/>
        </p:spPr>
        <p:txBody>
          <a:bodyPr vert="horz" wrap="square" lIns="140652" tIns="70327" rIns="140652" bIns="70327" numCol="1" anchor="b" anchorCtr="0" compatLnSpc="1">
            <a:prstTxWarp prst="textNoShape">
              <a:avLst/>
            </a:prstTxWarp>
          </a:bodyPr>
          <a:lstStyle>
            <a:lvl1pPr algn="r" defTabSz="1406695">
              <a:defRPr sz="1900"/>
            </a:lvl1pPr>
          </a:lstStyle>
          <a:p>
            <a:fld id="{E1FEA17D-EA30-4CB5-B8C7-8F5990B4784C}" type="slidenum">
              <a:rPr lang="de-DE"/>
              <a:pPr/>
              <a:t>‹Nr.›</a:t>
            </a:fld>
            <a:endParaRPr lang="de-DE" dirty="0"/>
          </a:p>
        </p:txBody>
      </p:sp>
    </p:spTree>
    <p:extLst>
      <p:ext uri="{BB962C8B-B14F-4D97-AF65-F5344CB8AC3E}">
        <p14:creationId xmlns:p14="http://schemas.microsoft.com/office/powerpoint/2010/main" val="3426048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2"/>
            <a:ext cx="4435304" cy="732312"/>
          </a:xfrm>
          <a:prstGeom prst="rect">
            <a:avLst/>
          </a:prstGeom>
          <a:noFill/>
          <a:ln w="9525">
            <a:noFill/>
            <a:miter lim="800000"/>
            <a:headEnd/>
            <a:tailEnd/>
          </a:ln>
          <a:effectLst/>
        </p:spPr>
        <p:txBody>
          <a:bodyPr vert="horz" wrap="square" lIns="140652" tIns="70327" rIns="140652" bIns="70327" numCol="1" anchor="t" anchorCtr="0" compatLnSpc="1">
            <a:prstTxWarp prst="textNoShape">
              <a:avLst/>
            </a:prstTxWarp>
          </a:bodyPr>
          <a:lstStyle>
            <a:lvl1pPr defTabSz="1406695">
              <a:defRPr sz="1900"/>
            </a:lvl1pPr>
          </a:lstStyle>
          <a:p>
            <a:endParaRPr lang="de-DE" dirty="0"/>
          </a:p>
        </p:txBody>
      </p:sp>
      <p:sp>
        <p:nvSpPr>
          <p:cNvPr id="12291" name="Rectangle 3"/>
          <p:cNvSpPr>
            <a:spLocks noGrp="1" noChangeArrowheads="1"/>
          </p:cNvSpPr>
          <p:nvPr>
            <p:ph type="dt" idx="1"/>
          </p:nvPr>
        </p:nvSpPr>
        <p:spPr bwMode="auto">
          <a:xfrm>
            <a:off x="5799310" y="2"/>
            <a:ext cx="4435304" cy="732312"/>
          </a:xfrm>
          <a:prstGeom prst="rect">
            <a:avLst/>
          </a:prstGeom>
          <a:noFill/>
          <a:ln w="9525">
            <a:noFill/>
            <a:miter lim="800000"/>
            <a:headEnd/>
            <a:tailEnd/>
          </a:ln>
          <a:effectLst/>
        </p:spPr>
        <p:txBody>
          <a:bodyPr vert="horz" wrap="square" lIns="140652" tIns="70327" rIns="140652" bIns="70327" numCol="1" anchor="t" anchorCtr="0" compatLnSpc="1">
            <a:prstTxWarp prst="textNoShape">
              <a:avLst/>
            </a:prstTxWarp>
          </a:bodyPr>
          <a:lstStyle>
            <a:lvl1pPr algn="r" defTabSz="1406695">
              <a:defRPr sz="1900"/>
            </a:lvl1pPr>
          </a:lstStyle>
          <a:p>
            <a:endParaRPr lang="de-DE" dirty="0"/>
          </a:p>
        </p:txBody>
      </p:sp>
      <p:sp>
        <p:nvSpPr>
          <p:cNvPr id="12292" name="Rectangle 4"/>
          <p:cNvSpPr>
            <a:spLocks noGrp="1" noRot="1" noChangeAspect="1" noChangeArrowheads="1" noTextEdit="1"/>
          </p:cNvSpPr>
          <p:nvPr>
            <p:ph type="sldImg" idx="2"/>
          </p:nvPr>
        </p:nvSpPr>
        <p:spPr bwMode="auto">
          <a:xfrm>
            <a:off x="1455738" y="1103313"/>
            <a:ext cx="7323137" cy="5492750"/>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1364006" y="6963783"/>
            <a:ext cx="7506603" cy="6597627"/>
          </a:xfrm>
          <a:prstGeom prst="rect">
            <a:avLst/>
          </a:prstGeom>
          <a:noFill/>
          <a:ln w="9525">
            <a:noFill/>
            <a:miter lim="800000"/>
            <a:headEnd/>
            <a:tailEnd/>
          </a:ln>
          <a:effectLst/>
        </p:spPr>
        <p:txBody>
          <a:bodyPr vert="horz" wrap="square" lIns="140652" tIns="70327" rIns="140652" bIns="70327"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2294" name="Rectangle 6"/>
          <p:cNvSpPr>
            <a:spLocks noGrp="1" noChangeArrowheads="1"/>
          </p:cNvSpPr>
          <p:nvPr>
            <p:ph type="ftr" sz="quarter" idx="4"/>
          </p:nvPr>
        </p:nvSpPr>
        <p:spPr bwMode="auto">
          <a:xfrm>
            <a:off x="0" y="13929839"/>
            <a:ext cx="4435304" cy="732312"/>
          </a:xfrm>
          <a:prstGeom prst="rect">
            <a:avLst/>
          </a:prstGeom>
          <a:noFill/>
          <a:ln w="9525">
            <a:noFill/>
            <a:miter lim="800000"/>
            <a:headEnd/>
            <a:tailEnd/>
          </a:ln>
          <a:effectLst/>
        </p:spPr>
        <p:txBody>
          <a:bodyPr vert="horz" wrap="square" lIns="140652" tIns="70327" rIns="140652" bIns="70327" numCol="1" anchor="b" anchorCtr="0" compatLnSpc="1">
            <a:prstTxWarp prst="textNoShape">
              <a:avLst/>
            </a:prstTxWarp>
          </a:bodyPr>
          <a:lstStyle>
            <a:lvl1pPr defTabSz="1406695">
              <a:defRPr sz="1900"/>
            </a:lvl1pPr>
          </a:lstStyle>
          <a:p>
            <a:endParaRPr lang="de-DE" dirty="0"/>
          </a:p>
        </p:txBody>
      </p:sp>
      <p:sp>
        <p:nvSpPr>
          <p:cNvPr id="12295" name="Rectangle 7"/>
          <p:cNvSpPr>
            <a:spLocks noGrp="1" noChangeArrowheads="1"/>
          </p:cNvSpPr>
          <p:nvPr>
            <p:ph type="sldNum" sz="quarter" idx="5"/>
          </p:nvPr>
        </p:nvSpPr>
        <p:spPr bwMode="auto">
          <a:xfrm>
            <a:off x="5799310" y="13929839"/>
            <a:ext cx="4435304" cy="732312"/>
          </a:xfrm>
          <a:prstGeom prst="rect">
            <a:avLst/>
          </a:prstGeom>
          <a:noFill/>
          <a:ln w="9525">
            <a:noFill/>
            <a:miter lim="800000"/>
            <a:headEnd/>
            <a:tailEnd/>
          </a:ln>
          <a:effectLst/>
        </p:spPr>
        <p:txBody>
          <a:bodyPr vert="horz" wrap="square" lIns="140652" tIns="70327" rIns="140652" bIns="70327" numCol="1" anchor="b" anchorCtr="0" compatLnSpc="1">
            <a:prstTxWarp prst="textNoShape">
              <a:avLst/>
            </a:prstTxWarp>
          </a:bodyPr>
          <a:lstStyle>
            <a:lvl1pPr algn="r" defTabSz="1406695">
              <a:defRPr sz="1900"/>
            </a:lvl1pPr>
          </a:lstStyle>
          <a:p>
            <a:fld id="{A3DB815E-5BA7-472B-B253-E83876F19F02}" type="slidenum">
              <a:rPr lang="de-DE"/>
              <a:pPr/>
              <a:t>‹Nr.›</a:t>
            </a:fld>
            <a:endParaRPr lang="de-DE" dirty="0"/>
          </a:p>
        </p:txBody>
      </p:sp>
    </p:spTree>
    <p:extLst>
      <p:ext uri="{BB962C8B-B14F-4D97-AF65-F5344CB8AC3E}">
        <p14:creationId xmlns:p14="http://schemas.microsoft.com/office/powerpoint/2010/main" val="26452039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mn-ea"/>
        <a:cs typeface="+mn-cs"/>
      </a:defRPr>
    </a:lvl2pPr>
    <a:lvl3pPr marL="914400" algn="l" rtl="0" fontAlgn="base">
      <a:spcBef>
        <a:spcPct val="30000"/>
      </a:spcBef>
      <a:spcAft>
        <a:spcPct val="0"/>
      </a:spcAft>
      <a:defRPr sz="1200" kern="1200">
        <a:solidFill>
          <a:schemeClr val="tx1"/>
        </a:solidFill>
        <a:latin typeface="Times New Roman" charset="0"/>
        <a:ea typeface="+mn-ea"/>
        <a:cs typeface="+mn-cs"/>
      </a:defRPr>
    </a:lvl3pPr>
    <a:lvl4pPr marL="1371600" algn="l" rtl="0" fontAlgn="base">
      <a:spcBef>
        <a:spcPct val="30000"/>
      </a:spcBef>
      <a:spcAft>
        <a:spcPct val="0"/>
      </a:spcAft>
      <a:defRPr sz="1200" kern="1200">
        <a:solidFill>
          <a:schemeClr val="tx1"/>
        </a:solidFill>
        <a:latin typeface="Times New Roman" charset="0"/>
        <a:ea typeface="+mn-ea"/>
        <a:cs typeface="+mn-cs"/>
      </a:defRPr>
    </a:lvl4pPr>
    <a:lvl5pPr marL="1828800" algn="l" rtl="0" fontAlgn="base">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3DB815E-5BA7-472B-B253-E83876F19F02}" type="slidenum">
              <a:rPr lang="de-DE" smtClean="0"/>
              <a:pPr/>
              <a:t>1</a:t>
            </a:fld>
            <a:endParaRPr lang="de-DE" dirty="0"/>
          </a:p>
        </p:txBody>
      </p:sp>
    </p:spTree>
    <p:extLst>
      <p:ext uri="{BB962C8B-B14F-4D97-AF65-F5344CB8AC3E}">
        <p14:creationId xmlns:p14="http://schemas.microsoft.com/office/powerpoint/2010/main" val="902984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subTitle" sz="quarter" idx="1"/>
          </p:nvPr>
        </p:nvSpPr>
        <p:spPr>
          <a:xfrm>
            <a:off x="1905000" y="3048000"/>
            <a:ext cx="6096000" cy="2590800"/>
          </a:xfrm>
          <a:noFill/>
        </p:spPr>
        <p:txBody>
          <a:bodyPr/>
          <a:lstStyle>
            <a:lvl1pPr marL="0" indent="0" algn="ctr">
              <a:buFont typeface="WingDings" pitchFamily="2" charset="2"/>
              <a:buNone/>
              <a:defRPr sz="2800" b="1"/>
            </a:lvl1pPr>
          </a:lstStyle>
          <a:p>
            <a:r>
              <a:rPr lang="de-DE"/>
              <a:t>Formatvorlage des Untertitelmasters durch Klicken bearbeiten</a:t>
            </a:r>
          </a:p>
        </p:txBody>
      </p:sp>
      <p:sp>
        <p:nvSpPr>
          <p:cNvPr id="3075" name="Rectangle 3"/>
          <p:cNvSpPr>
            <a:spLocks noChangeArrowheads="1"/>
          </p:cNvSpPr>
          <p:nvPr/>
        </p:nvSpPr>
        <p:spPr bwMode="auto">
          <a:xfrm>
            <a:off x="0" y="0"/>
            <a:ext cx="1219200" cy="6096000"/>
          </a:xfrm>
          <a:prstGeom prst="rect">
            <a:avLst/>
          </a:prstGeom>
          <a:gradFill rotWithShape="0">
            <a:gsLst>
              <a:gs pos="0">
                <a:srgbClr val="2E406B"/>
              </a:gs>
              <a:gs pos="100000">
                <a:srgbClr val="EAECF0"/>
              </a:gs>
            </a:gsLst>
            <a:lin ang="5400000" scaled="1"/>
          </a:gradFill>
          <a:ln w="12700" cap="sq">
            <a:noFill/>
            <a:miter lim="800000"/>
            <a:headEnd type="none" w="sm" len="sm"/>
            <a:tailEnd type="none" w="sm" len="sm"/>
          </a:ln>
          <a:effectLst/>
        </p:spPr>
        <p:txBody>
          <a:bodyPr wrap="none" anchor="ctr"/>
          <a:lstStyle/>
          <a:p>
            <a:endParaRPr lang="de-DE" dirty="0"/>
          </a:p>
        </p:txBody>
      </p:sp>
      <p:sp>
        <p:nvSpPr>
          <p:cNvPr id="3076" name="Rectangle 4"/>
          <p:cNvSpPr>
            <a:spLocks noChangeArrowheads="1"/>
          </p:cNvSpPr>
          <p:nvPr/>
        </p:nvSpPr>
        <p:spPr bwMode="auto">
          <a:xfrm>
            <a:off x="1295400" y="0"/>
            <a:ext cx="7848600" cy="1752600"/>
          </a:xfrm>
          <a:prstGeom prst="rect">
            <a:avLst/>
          </a:prstGeom>
          <a:solidFill>
            <a:srgbClr val="EAECF0"/>
          </a:solidFill>
          <a:ln w="12700" cap="sq">
            <a:noFill/>
            <a:miter lim="800000"/>
            <a:headEnd type="none" w="sm" len="sm"/>
            <a:tailEnd type="none" w="sm" len="sm"/>
          </a:ln>
          <a:effectLst/>
        </p:spPr>
        <p:txBody>
          <a:bodyPr wrap="none" anchor="ctr"/>
          <a:lstStyle/>
          <a:p>
            <a:endParaRPr lang="de-DE" dirty="0"/>
          </a:p>
        </p:txBody>
      </p:sp>
      <p:sp>
        <p:nvSpPr>
          <p:cNvPr id="3077" name="Rectangle 5"/>
          <p:cNvSpPr>
            <a:spLocks noGrp="1" noChangeArrowheads="1"/>
          </p:cNvSpPr>
          <p:nvPr>
            <p:ph type="ctrTitle" sz="quarter"/>
          </p:nvPr>
        </p:nvSpPr>
        <p:spPr>
          <a:xfrm>
            <a:off x="2362200" y="1066800"/>
            <a:ext cx="6019800" cy="685800"/>
          </a:xfrm>
          <a:noFill/>
        </p:spPr>
        <p:txBody>
          <a:bodyPr bIns="0"/>
          <a:lstStyle>
            <a:lvl1pPr algn="r">
              <a:defRPr sz="2400"/>
            </a:lvl1pPr>
          </a:lstStyle>
          <a:p>
            <a:r>
              <a:rPr lang="de-DE"/>
              <a:t>Titelmasterformat durch Klicken bearbeiten</a:t>
            </a:r>
          </a:p>
        </p:txBody>
      </p:sp>
      <p:sp>
        <p:nvSpPr>
          <p:cNvPr id="3078" name="Rectangle 6"/>
          <p:cNvSpPr>
            <a:spLocks noChangeArrowheads="1"/>
          </p:cNvSpPr>
          <p:nvPr/>
        </p:nvSpPr>
        <p:spPr bwMode="auto">
          <a:xfrm>
            <a:off x="8534400" y="1143000"/>
            <a:ext cx="609600" cy="5715000"/>
          </a:xfrm>
          <a:prstGeom prst="rect">
            <a:avLst/>
          </a:prstGeom>
          <a:gradFill rotWithShape="0">
            <a:gsLst>
              <a:gs pos="0">
                <a:srgbClr val="EAECF0"/>
              </a:gs>
              <a:gs pos="100000">
                <a:srgbClr val="2E406B"/>
              </a:gs>
            </a:gsLst>
            <a:lin ang="5400000" scaled="1"/>
          </a:gradFill>
          <a:ln w="12700" cap="sq">
            <a:noFill/>
            <a:miter lim="800000"/>
            <a:headEnd type="none" w="sm" len="sm"/>
            <a:tailEnd type="none" w="sm" len="sm"/>
          </a:ln>
          <a:effectLst/>
        </p:spPr>
        <p:txBody>
          <a:bodyPr wrap="none" anchor="ctr"/>
          <a:lstStyle/>
          <a:p>
            <a:endParaRPr lang="de-DE" dirty="0"/>
          </a:p>
        </p:txBody>
      </p:sp>
      <p:sp>
        <p:nvSpPr>
          <p:cNvPr id="3079" name="Rectangle 7"/>
          <p:cNvSpPr>
            <a:spLocks noChangeArrowheads="1"/>
          </p:cNvSpPr>
          <p:nvPr/>
        </p:nvSpPr>
        <p:spPr bwMode="auto">
          <a:xfrm rot="-5400000">
            <a:off x="-965903" y="3971638"/>
            <a:ext cx="3152594" cy="584775"/>
          </a:xfrm>
          <a:prstGeom prst="rect">
            <a:avLst/>
          </a:prstGeom>
          <a:noFill/>
          <a:ln w="12700" cap="sq">
            <a:noFill/>
            <a:miter lim="800000"/>
            <a:headEnd type="none" w="sm" len="sm"/>
            <a:tailEnd type="none" w="sm" len="sm"/>
          </a:ln>
          <a:effectLst/>
        </p:spPr>
        <p:txBody>
          <a:bodyPr wrap="none" anchor="ctr">
            <a:spAutoFit/>
          </a:bodyPr>
          <a:lstStyle/>
          <a:p>
            <a:pPr algn="ctr"/>
            <a:r>
              <a:rPr lang="de-DE" sz="3200" b="1" dirty="0">
                <a:solidFill>
                  <a:srgbClr val="969FB5"/>
                </a:solidFill>
                <a:latin typeface="Arial" charset="0"/>
              </a:rPr>
              <a:t>www.cervus.de</a:t>
            </a:r>
          </a:p>
        </p:txBody>
      </p:sp>
      <p:sp>
        <p:nvSpPr>
          <p:cNvPr id="3080" name="Text Box 8"/>
          <p:cNvSpPr txBox="1">
            <a:spLocks noChangeArrowheads="1"/>
          </p:cNvSpPr>
          <p:nvPr/>
        </p:nvSpPr>
        <p:spPr bwMode="auto">
          <a:xfrm rot="5400000">
            <a:off x="6096001" y="3382962"/>
            <a:ext cx="5486400" cy="396875"/>
          </a:xfrm>
          <a:prstGeom prst="rect">
            <a:avLst/>
          </a:prstGeom>
          <a:noFill/>
          <a:ln w="12700" cap="sq">
            <a:noFill/>
            <a:miter lim="800000"/>
            <a:headEnd type="none" w="sm" len="sm"/>
            <a:tailEnd type="none" w="sm" len="sm"/>
          </a:ln>
          <a:effectLst/>
        </p:spPr>
        <p:txBody>
          <a:bodyPr wrap="none" anchor="ctr" anchorCtr="1"/>
          <a:lstStyle/>
          <a:p>
            <a:pPr algn="ctr">
              <a:spcBef>
                <a:spcPct val="50000"/>
              </a:spcBef>
            </a:pPr>
            <a:r>
              <a:rPr lang="de-DE" sz="2000" dirty="0">
                <a:solidFill>
                  <a:srgbClr val="969FB5"/>
                </a:solidFill>
                <a:latin typeface="Arial" charset="0"/>
              </a:rPr>
              <a:t>Akustik  </a:t>
            </a:r>
            <a:r>
              <a:rPr lang="de-DE" sz="2000" dirty="0">
                <a:solidFill>
                  <a:srgbClr val="969FB5"/>
                </a:solidFill>
                <a:latin typeface="Arial" charset="0"/>
                <a:cs typeface="Arial" charset="0"/>
              </a:rPr>
              <a:t>• </a:t>
            </a:r>
            <a:r>
              <a:rPr lang="de-DE" sz="2000" dirty="0">
                <a:solidFill>
                  <a:srgbClr val="969FB5"/>
                </a:solidFill>
                <a:latin typeface="Arial" charset="0"/>
              </a:rPr>
              <a:t> Lärmmanagement  </a:t>
            </a:r>
            <a:r>
              <a:rPr lang="de-DE" sz="2000" dirty="0">
                <a:solidFill>
                  <a:srgbClr val="969FB5"/>
                </a:solidFill>
                <a:latin typeface="Arial" charset="0"/>
                <a:cs typeface="Arial" charset="0"/>
              </a:rPr>
              <a:t>• </a:t>
            </a:r>
            <a:r>
              <a:rPr lang="de-DE" sz="2000" dirty="0">
                <a:solidFill>
                  <a:srgbClr val="969FB5"/>
                </a:solidFill>
                <a:latin typeface="Arial" charset="0"/>
              </a:rPr>
              <a:t> Betriebssoftware</a:t>
            </a:r>
          </a:p>
        </p:txBody>
      </p:sp>
      <p:sp>
        <p:nvSpPr>
          <p:cNvPr id="3081" name="Line 9"/>
          <p:cNvSpPr>
            <a:spLocks noChangeShapeType="1"/>
          </p:cNvSpPr>
          <p:nvPr/>
        </p:nvSpPr>
        <p:spPr bwMode="auto">
          <a:xfrm>
            <a:off x="2667000" y="2209800"/>
            <a:ext cx="5410200" cy="0"/>
          </a:xfrm>
          <a:prstGeom prst="line">
            <a:avLst/>
          </a:prstGeom>
          <a:noFill/>
          <a:ln w="12700" cap="sq">
            <a:solidFill>
              <a:schemeClr val="bg2"/>
            </a:solidFill>
            <a:round/>
            <a:headEnd type="none" w="sm" len="sm"/>
            <a:tailEnd type="none" w="sm" len="sm"/>
          </a:ln>
          <a:effectLst/>
        </p:spPr>
        <p:txBody>
          <a:bodyPr/>
          <a:lstStyle/>
          <a:p>
            <a:endParaRPr lang="de-DE" dirty="0"/>
          </a:p>
        </p:txBody>
      </p:sp>
      <p:pic>
        <p:nvPicPr>
          <p:cNvPr id="3082" name="Picture 10" descr="D:\Cervus\CC\Cervus\Vorlagen\Logo\CervusLogo200mmDruck.png"/>
          <p:cNvPicPr>
            <a:picLocks noChangeAspect="1" noChangeArrowheads="1"/>
          </p:cNvPicPr>
          <p:nvPr/>
        </p:nvPicPr>
        <p:blipFill>
          <a:blip r:embed="rId2" cstate="print"/>
          <a:srcRect/>
          <a:stretch>
            <a:fillRect/>
          </a:stretch>
        </p:blipFill>
        <p:spPr bwMode="auto">
          <a:xfrm>
            <a:off x="381000" y="1025525"/>
            <a:ext cx="2030413" cy="118427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r>
              <a:rPr lang="de-DE"/>
              <a:t>Zum Einwirkungsbereich der TA Lärm, DAGA 2021, Wien</a:t>
            </a:r>
            <a:endParaRPr lang="de-DE" dirty="0"/>
          </a:p>
        </p:txBody>
      </p:sp>
      <p:sp>
        <p:nvSpPr>
          <p:cNvPr id="5" name="Foliennummernplatzhalter 4"/>
          <p:cNvSpPr>
            <a:spLocks noGrp="1"/>
          </p:cNvSpPr>
          <p:nvPr>
            <p:ph type="sldNum" sz="quarter" idx="11"/>
          </p:nvPr>
        </p:nvSpPr>
        <p:spPr/>
        <p:txBody>
          <a:bodyPr/>
          <a:lstStyle>
            <a:lvl1pPr>
              <a:defRPr/>
            </a:lvl1pPr>
          </a:lstStyle>
          <a:p>
            <a:r>
              <a:rPr lang="de-DE" dirty="0"/>
              <a:t>Hirsch</a:t>
            </a:r>
            <a:br>
              <a:rPr lang="de-DE" dirty="0"/>
            </a:br>
            <a:fld id="{85F9A2FD-04FD-4DD0-959E-68130243C62B}" type="slidenum">
              <a:rPr lang="de-DE" smtClean="0"/>
              <a:pPr/>
              <a:t>‹Nr.›</a:t>
            </a:fld>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347663"/>
            <a:ext cx="2076450" cy="6357937"/>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347663"/>
            <a:ext cx="6076950" cy="6357937"/>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r>
              <a:rPr lang="de-DE"/>
              <a:t>Zum Einwirkungsbereich der TA Lärm, DAGA 2021, Wien</a:t>
            </a:r>
            <a:endParaRPr lang="de-DE" dirty="0"/>
          </a:p>
        </p:txBody>
      </p:sp>
      <p:sp>
        <p:nvSpPr>
          <p:cNvPr id="5" name="Foliennummernplatzhalter 4"/>
          <p:cNvSpPr>
            <a:spLocks noGrp="1"/>
          </p:cNvSpPr>
          <p:nvPr>
            <p:ph type="sldNum" sz="quarter" idx="11"/>
          </p:nvPr>
        </p:nvSpPr>
        <p:spPr/>
        <p:txBody>
          <a:bodyPr/>
          <a:lstStyle>
            <a:lvl1pPr>
              <a:defRPr/>
            </a:lvl1pPr>
          </a:lstStyle>
          <a:p>
            <a:r>
              <a:rPr lang="de-DE" dirty="0"/>
              <a:t>Hirsch</a:t>
            </a:r>
            <a:br>
              <a:rPr lang="de-DE" dirty="0"/>
            </a:br>
            <a:fld id="{A2000167-3ED2-4E9B-9E85-A8BA1C10C3AB}" type="slidenum">
              <a:rPr lang="de-DE" smtClean="0"/>
              <a:pPr/>
              <a:t>‹Nr.›</a:t>
            </a:fld>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7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12"/>
          </p:nvPr>
        </p:nvSpPr>
        <p:spPr>
          <a:xfrm>
            <a:off x="714375" y="0"/>
            <a:ext cx="8286750" cy="357188"/>
          </a:xfrm>
          <a:noFill/>
        </p:spPr>
        <p:txBody>
          <a:bodyPr/>
          <a:lstStyle>
            <a:lvl1pPr>
              <a:buNone/>
              <a:defRPr sz="1600"/>
            </a:lvl1pPr>
          </a:lstStyle>
          <a:p>
            <a:pPr lvl="0"/>
            <a:r>
              <a:rPr lang="de-DE"/>
              <a:t>Textmasterformat bearbeiten</a:t>
            </a:r>
          </a:p>
        </p:txBody>
      </p:sp>
      <p:sp>
        <p:nvSpPr>
          <p:cNvPr id="5" name="Rectangle 7"/>
          <p:cNvSpPr>
            <a:spLocks noGrp="1" noChangeArrowheads="1"/>
          </p:cNvSpPr>
          <p:nvPr>
            <p:ph type="ftr" sz="quarter" idx="13"/>
          </p:nvPr>
        </p:nvSpPr>
        <p:spPr>
          <a:ln/>
        </p:spPr>
        <p:txBody>
          <a:bodyPr/>
          <a:lstStyle>
            <a:lvl1pPr>
              <a:defRPr/>
            </a:lvl1pPr>
          </a:lstStyle>
          <a:p>
            <a:pPr>
              <a:defRPr/>
            </a:pPr>
            <a:r>
              <a:rPr lang="de-DE"/>
              <a:t>Zum Einwirkungsbereich der TA Lärm, DAGA 2021, Wien</a:t>
            </a:r>
            <a:endParaRPr lang="de-DE" dirty="0"/>
          </a:p>
        </p:txBody>
      </p:sp>
      <p:sp>
        <p:nvSpPr>
          <p:cNvPr id="8" name="Foliennummernplatzhalter 3"/>
          <p:cNvSpPr>
            <a:spLocks noGrp="1"/>
          </p:cNvSpPr>
          <p:nvPr userDrawn="1"/>
        </p:nvSpPr>
        <p:spPr bwMode="auto">
          <a:xfrm>
            <a:off x="151991" y="6176002"/>
            <a:ext cx="439738" cy="3968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de-DE"/>
            </a:defPPr>
            <a:lvl1pPr algn="ctr" rtl="0" fontAlgn="base">
              <a:spcBef>
                <a:spcPct val="0"/>
              </a:spcBef>
              <a:spcAft>
                <a:spcPct val="0"/>
              </a:spcAft>
              <a:defRPr kumimoji="0" sz="1000" kern="1200">
                <a:solidFill>
                  <a:schemeClr val="folHlink"/>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0BA46575-46A1-494E-A75E-802FDE35479F}" type="slidenum">
              <a:rPr lang="de-DE" smtClean="0"/>
              <a:pPr/>
              <a:t>‹Nr.›</a:t>
            </a:fld>
            <a:endParaRPr lang="de-DE" dirty="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17" y="6572877"/>
            <a:ext cx="567687" cy="2464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3"/>
          <p:cNvSpPr>
            <a:spLocks noGrp="1"/>
          </p:cNvSpPr>
          <p:nvPr>
            <p:ph type="ftr" sz="quarter" idx="10"/>
          </p:nvPr>
        </p:nvSpPr>
        <p:spPr/>
        <p:txBody>
          <a:bodyPr/>
          <a:lstStyle>
            <a:lvl1pPr>
              <a:defRPr/>
            </a:lvl1pPr>
          </a:lstStyle>
          <a:p>
            <a:r>
              <a:rPr lang="de-DE"/>
              <a:t>Zum Einwirkungsbereich der TA Lärm, DAGA 2021, Wien</a:t>
            </a:r>
            <a:endParaRPr lang="de-DE" dirty="0"/>
          </a:p>
        </p:txBody>
      </p:sp>
      <p:sp>
        <p:nvSpPr>
          <p:cNvPr id="5" name="Foliennummernplatzhalter 4"/>
          <p:cNvSpPr>
            <a:spLocks noGrp="1"/>
          </p:cNvSpPr>
          <p:nvPr>
            <p:ph type="sldNum" sz="quarter" idx="11"/>
          </p:nvPr>
        </p:nvSpPr>
        <p:spPr/>
        <p:txBody>
          <a:bodyPr/>
          <a:lstStyle>
            <a:lvl1pPr>
              <a:defRPr/>
            </a:lvl1pPr>
          </a:lstStyle>
          <a:p>
            <a:r>
              <a:rPr lang="de-DE" dirty="0"/>
              <a:t>Hirsch</a:t>
            </a:r>
            <a:br>
              <a:rPr lang="de-DE" dirty="0"/>
            </a:br>
            <a:fld id="{5BBAFE5C-8C6B-4A47-8697-93475D1501D5}" type="slidenum">
              <a:rPr lang="de-DE" smtClean="0"/>
              <a:pPr/>
              <a:t>‹Nr.›</a:t>
            </a:fld>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Fußzeilenplatzhalter 3"/>
          <p:cNvSpPr>
            <a:spLocks noGrp="1"/>
          </p:cNvSpPr>
          <p:nvPr>
            <p:ph type="ftr" sz="quarter" idx="10"/>
          </p:nvPr>
        </p:nvSpPr>
        <p:spPr/>
        <p:txBody>
          <a:bodyPr/>
          <a:lstStyle>
            <a:lvl1pPr>
              <a:defRPr/>
            </a:lvl1pPr>
          </a:lstStyle>
          <a:p>
            <a:r>
              <a:rPr lang="de-DE"/>
              <a:t>Zum Einwirkungsbereich der TA Lärm, DAGA 2021, Wien</a:t>
            </a:r>
            <a:endParaRPr lang="de-DE" dirty="0"/>
          </a:p>
        </p:txBody>
      </p:sp>
      <p:sp>
        <p:nvSpPr>
          <p:cNvPr id="5" name="Foliennummernplatzhalter 4"/>
          <p:cNvSpPr>
            <a:spLocks noGrp="1"/>
          </p:cNvSpPr>
          <p:nvPr>
            <p:ph type="sldNum" sz="quarter" idx="11"/>
          </p:nvPr>
        </p:nvSpPr>
        <p:spPr/>
        <p:txBody>
          <a:bodyPr/>
          <a:lstStyle>
            <a:lvl1pPr>
              <a:defRPr/>
            </a:lvl1pPr>
          </a:lstStyle>
          <a:p>
            <a:r>
              <a:rPr lang="de-DE" dirty="0"/>
              <a:t>Hirsch</a:t>
            </a:r>
            <a:br>
              <a:rPr lang="de-DE" dirty="0"/>
            </a:br>
            <a:fld id="{BCD3545D-6F3C-4D22-91C3-B94207ECD144}" type="slidenum">
              <a:rPr lang="de-DE" smtClean="0"/>
              <a:pPr/>
              <a:t>‹Nr.›</a:t>
            </a:fld>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762000" y="1219200"/>
            <a:ext cx="40386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53000" y="1219200"/>
            <a:ext cx="40386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0"/>
          </p:nvPr>
        </p:nvSpPr>
        <p:spPr/>
        <p:txBody>
          <a:bodyPr/>
          <a:lstStyle>
            <a:lvl1pPr>
              <a:defRPr/>
            </a:lvl1pPr>
          </a:lstStyle>
          <a:p>
            <a:r>
              <a:rPr lang="de-DE"/>
              <a:t>Zum Einwirkungsbereich der TA Lärm, DAGA 2021, Wien</a:t>
            </a:r>
            <a:endParaRPr lang="de-DE" dirty="0"/>
          </a:p>
        </p:txBody>
      </p:sp>
      <p:sp>
        <p:nvSpPr>
          <p:cNvPr id="6" name="Foliennummernplatzhalter 5"/>
          <p:cNvSpPr>
            <a:spLocks noGrp="1"/>
          </p:cNvSpPr>
          <p:nvPr>
            <p:ph type="sldNum" sz="quarter" idx="11"/>
          </p:nvPr>
        </p:nvSpPr>
        <p:spPr/>
        <p:txBody>
          <a:bodyPr/>
          <a:lstStyle>
            <a:lvl1pPr>
              <a:defRPr/>
            </a:lvl1pPr>
          </a:lstStyle>
          <a:p>
            <a:r>
              <a:rPr lang="de-DE" dirty="0"/>
              <a:t>Hirsch</a:t>
            </a:r>
            <a:br>
              <a:rPr lang="de-DE" dirty="0"/>
            </a:br>
            <a:fld id="{5BB57FFC-8EA2-46DA-9F24-3F11696EC74B}" type="slidenum">
              <a:rPr lang="de-DE" smtClean="0"/>
              <a:pPr/>
              <a:t>‹Nr.›</a:t>
            </a:fld>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6"/>
          <p:cNvSpPr>
            <a:spLocks noGrp="1"/>
          </p:cNvSpPr>
          <p:nvPr>
            <p:ph type="ftr" sz="quarter" idx="10"/>
          </p:nvPr>
        </p:nvSpPr>
        <p:spPr/>
        <p:txBody>
          <a:bodyPr/>
          <a:lstStyle>
            <a:lvl1pPr>
              <a:defRPr/>
            </a:lvl1pPr>
          </a:lstStyle>
          <a:p>
            <a:r>
              <a:rPr lang="de-DE"/>
              <a:t>Zum Einwirkungsbereich der TA Lärm, DAGA 2021, Wien</a:t>
            </a:r>
            <a:endParaRPr lang="de-DE" dirty="0"/>
          </a:p>
        </p:txBody>
      </p:sp>
      <p:sp>
        <p:nvSpPr>
          <p:cNvPr id="8" name="Foliennummernplatzhalter 7"/>
          <p:cNvSpPr>
            <a:spLocks noGrp="1"/>
          </p:cNvSpPr>
          <p:nvPr>
            <p:ph type="sldNum" sz="quarter" idx="11"/>
          </p:nvPr>
        </p:nvSpPr>
        <p:spPr/>
        <p:txBody>
          <a:bodyPr/>
          <a:lstStyle>
            <a:lvl1pPr>
              <a:defRPr/>
            </a:lvl1pPr>
          </a:lstStyle>
          <a:p>
            <a:r>
              <a:rPr lang="de-DE" dirty="0"/>
              <a:t>Hirsch</a:t>
            </a:r>
            <a:br>
              <a:rPr lang="de-DE" dirty="0"/>
            </a:br>
            <a:fld id="{F8B68FC6-A8FB-43B4-B035-BADFEE4A6CDA}" type="slidenum">
              <a:rPr lang="de-DE" smtClean="0"/>
              <a:pPr/>
              <a:t>‹Nr.›</a:t>
            </a:fld>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ußzeilenplatzhalter 2"/>
          <p:cNvSpPr>
            <a:spLocks noGrp="1"/>
          </p:cNvSpPr>
          <p:nvPr>
            <p:ph type="ftr" sz="quarter" idx="10"/>
          </p:nvPr>
        </p:nvSpPr>
        <p:spPr/>
        <p:txBody>
          <a:bodyPr/>
          <a:lstStyle>
            <a:lvl1pPr>
              <a:defRPr/>
            </a:lvl1pPr>
          </a:lstStyle>
          <a:p>
            <a:r>
              <a:rPr lang="de-DE"/>
              <a:t>Zum Einwirkungsbereich der TA Lärm, DAGA 2021, Wien</a:t>
            </a:r>
            <a:endParaRPr lang="de-DE" dirty="0"/>
          </a:p>
        </p:txBody>
      </p:sp>
      <p:sp>
        <p:nvSpPr>
          <p:cNvPr id="5" name="Foliennummernplatzhalter 3"/>
          <p:cNvSpPr>
            <a:spLocks noGrp="1"/>
          </p:cNvSpPr>
          <p:nvPr userDrawn="1"/>
        </p:nvSpPr>
        <p:spPr bwMode="auto">
          <a:xfrm>
            <a:off x="151991" y="6176002"/>
            <a:ext cx="439738" cy="3968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de-DE"/>
            </a:defPPr>
            <a:lvl1pPr algn="ctr" rtl="0" fontAlgn="base">
              <a:spcBef>
                <a:spcPct val="0"/>
              </a:spcBef>
              <a:spcAft>
                <a:spcPct val="0"/>
              </a:spcAft>
              <a:defRPr kumimoji="0" sz="1000" kern="1200">
                <a:solidFill>
                  <a:schemeClr val="folHlink"/>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0BA46575-46A1-494E-A75E-802FDE35479F}" type="slidenum">
              <a:rPr lang="de-DE" smtClean="0"/>
              <a:pPr/>
              <a:t>‹Nr.›</a:t>
            </a:fld>
            <a:endParaRPr lang="de-DE" dirty="0"/>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17" y="6572877"/>
            <a:ext cx="567687" cy="2464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lvl1pPr>
              <a:defRPr/>
            </a:lvl1pPr>
          </a:lstStyle>
          <a:p>
            <a:r>
              <a:rPr lang="de-DE"/>
              <a:t>Zum Einwirkungsbereich der TA Lärm, DAGA 2021, Wien</a:t>
            </a:r>
            <a:endParaRPr lang="de-DE" dirty="0"/>
          </a:p>
        </p:txBody>
      </p:sp>
      <p:sp>
        <p:nvSpPr>
          <p:cNvPr id="4" name="Foliennummernplatzhalter 3"/>
          <p:cNvSpPr>
            <a:spLocks noGrp="1"/>
          </p:cNvSpPr>
          <p:nvPr userDrawn="1"/>
        </p:nvSpPr>
        <p:spPr bwMode="auto">
          <a:xfrm>
            <a:off x="151991" y="6176002"/>
            <a:ext cx="439738" cy="3968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de-DE"/>
            </a:defPPr>
            <a:lvl1pPr algn="ctr" rtl="0" fontAlgn="base">
              <a:spcBef>
                <a:spcPct val="0"/>
              </a:spcBef>
              <a:spcAft>
                <a:spcPct val="0"/>
              </a:spcAft>
              <a:defRPr kumimoji="0" sz="1000" kern="1200">
                <a:solidFill>
                  <a:schemeClr val="folHlink"/>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0BA46575-46A1-494E-A75E-802FDE35479F}" type="slidenum">
              <a:rPr lang="de-DE" smtClean="0"/>
              <a:pPr/>
              <a:t>‹Nr.›</a:t>
            </a:fld>
            <a:endParaRPr lang="de-DE" dirty="0"/>
          </a:p>
        </p:txBody>
      </p:sp>
      <p:pic>
        <p:nvPicPr>
          <p:cNvPr id="5" name="Grafi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17" y="6572877"/>
            <a:ext cx="567687" cy="2464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Fußzeilenplatzhalter 4"/>
          <p:cNvSpPr>
            <a:spLocks noGrp="1"/>
          </p:cNvSpPr>
          <p:nvPr>
            <p:ph type="ftr" sz="quarter" idx="10"/>
          </p:nvPr>
        </p:nvSpPr>
        <p:spPr/>
        <p:txBody>
          <a:bodyPr/>
          <a:lstStyle>
            <a:lvl1pPr>
              <a:defRPr/>
            </a:lvl1pPr>
          </a:lstStyle>
          <a:p>
            <a:r>
              <a:rPr lang="de-DE"/>
              <a:t>Zum Einwirkungsbereich der TA Lärm, DAGA 2021, Wien</a:t>
            </a:r>
            <a:endParaRPr lang="de-DE" dirty="0"/>
          </a:p>
        </p:txBody>
      </p:sp>
      <p:sp>
        <p:nvSpPr>
          <p:cNvPr id="6" name="Foliennummernplatzhalter 5"/>
          <p:cNvSpPr>
            <a:spLocks noGrp="1"/>
          </p:cNvSpPr>
          <p:nvPr>
            <p:ph type="sldNum" sz="quarter" idx="11"/>
          </p:nvPr>
        </p:nvSpPr>
        <p:spPr/>
        <p:txBody>
          <a:bodyPr/>
          <a:lstStyle>
            <a:lvl1pPr>
              <a:defRPr/>
            </a:lvl1pPr>
          </a:lstStyle>
          <a:p>
            <a:r>
              <a:rPr lang="de-DE" dirty="0"/>
              <a:t>Hirsch</a:t>
            </a:r>
            <a:br>
              <a:rPr lang="de-DE" dirty="0"/>
            </a:br>
            <a:fld id="{39A434A7-06E8-4357-A38A-028565CDD2E0}" type="slidenum">
              <a:rPr lang="de-DE" smtClean="0"/>
              <a:pPr/>
              <a:t>‹Nr.›</a:t>
            </a:fld>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Fußzeilenplatzhalter 4"/>
          <p:cNvSpPr>
            <a:spLocks noGrp="1"/>
          </p:cNvSpPr>
          <p:nvPr>
            <p:ph type="ftr" sz="quarter" idx="10"/>
          </p:nvPr>
        </p:nvSpPr>
        <p:spPr/>
        <p:txBody>
          <a:bodyPr/>
          <a:lstStyle>
            <a:lvl1pPr>
              <a:defRPr/>
            </a:lvl1pPr>
          </a:lstStyle>
          <a:p>
            <a:r>
              <a:rPr lang="de-DE"/>
              <a:t>Zum Einwirkungsbereich der TA Lärm, DAGA 2021, Wien</a:t>
            </a:r>
            <a:endParaRPr lang="de-DE" dirty="0"/>
          </a:p>
        </p:txBody>
      </p:sp>
      <p:sp>
        <p:nvSpPr>
          <p:cNvPr id="6" name="Foliennummernplatzhalter 5"/>
          <p:cNvSpPr>
            <a:spLocks noGrp="1"/>
          </p:cNvSpPr>
          <p:nvPr>
            <p:ph type="sldNum" sz="quarter" idx="11"/>
          </p:nvPr>
        </p:nvSpPr>
        <p:spPr/>
        <p:txBody>
          <a:bodyPr/>
          <a:lstStyle>
            <a:lvl1pPr>
              <a:defRPr/>
            </a:lvl1pPr>
          </a:lstStyle>
          <a:p>
            <a:r>
              <a:rPr lang="de-DE" dirty="0"/>
              <a:t>Hirsch</a:t>
            </a:r>
            <a:br>
              <a:rPr lang="de-DE" dirty="0"/>
            </a:br>
            <a:fld id="{7E8770D2-9C6A-4EBC-9886-BEF4CD830C39}" type="slidenum">
              <a:rPr lang="de-DE" smtClean="0"/>
              <a:pPr/>
              <a:t>‹Nr.›</a:t>
            </a:fld>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CF0"/>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09600" y="685800"/>
            <a:ext cx="76200" cy="6172200"/>
          </a:xfrm>
          <a:prstGeom prst="rect">
            <a:avLst/>
          </a:prstGeom>
          <a:solidFill>
            <a:srgbClr val="333366"/>
          </a:solidFill>
          <a:ln w="12700" cap="sq">
            <a:noFill/>
            <a:miter lim="800000"/>
            <a:headEnd type="none" w="sm" len="sm"/>
            <a:tailEnd type="none" w="sm" len="sm"/>
          </a:ln>
          <a:effectLst/>
        </p:spPr>
        <p:txBody>
          <a:bodyPr wrap="none" anchor="ctr"/>
          <a:lstStyle/>
          <a:p>
            <a:endParaRPr lang="de-DE" dirty="0"/>
          </a:p>
        </p:txBody>
      </p:sp>
      <p:sp>
        <p:nvSpPr>
          <p:cNvPr id="2051" name="Rectangle 3"/>
          <p:cNvSpPr>
            <a:spLocks noChangeArrowheads="1"/>
          </p:cNvSpPr>
          <p:nvPr/>
        </p:nvSpPr>
        <p:spPr bwMode="auto">
          <a:xfrm>
            <a:off x="685800" y="0"/>
            <a:ext cx="8458200" cy="1143000"/>
          </a:xfrm>
          <a:prstGeom prst="rect">
            <a:avLst/>
          </a:prstGeom>
          <a:solidFill>
            <a:schemeClr val="bg2"/>
          </a:solidFill>
          <a:ln w="12700" cap="sq">
            <a:noFill/>
            <a:miter lim="800000"/>
            <a:headEnd type="none" w="sm" len="sm"/>
            <a:tailEnd type="none" w="sm" len="sm"/>
          </a:ln>
          <a:effectLst/>
        </p:spPr>
        <p:txBody>
          <a:bodyPr wrap="none" anchor="ctr"/>
          <a:lstStyle/>
          <a:p>
            <a:endParaRPr lang="de-DE" dirty="0"/>
          </a:p>
        </p:txBody>
      </p:sp>
      <p:sp>
        <p:nvSpPr>
          <p:cNvPr id="2052" name="Rectangle 4"/>
          <p:cNvSpPr>
            <a:spLocks noChangeArrowheads="1"/>
          </p:cNvSpPr>
          <p:nvPr/>
        </p:nvSpPr>
        <p:spPr bwMode="auto">
          <a:xfrm>
            <a:off x="0" y="0"/>
            <a:ext cx="685800" cy="6858000"/>
          </a:xfrm>
          <a:prstGeom prst="rect">
            <a:avLst/>
          </a:prstGeom>
          <a:gradFill rotWithShape="0">
            <a:gsLst>
              <a:gs pos="0">
                <a:schemeClr val="tx1"/>
              </a:gs>
              <a:gs pos="100000">
                <a:srgbClr val="EAECF0"/>
              </a:gs>
            </a:gsLst>
            <a:lin ang="5400000" scaled="1"/>
          </a:gradFill>
          <a:ln w="12700" cap="sq">
            <a:noFill/>
            <a:miter lim="800000"/>
            <a:headEnd type="none" w="sm" len="sm"/>
            <a:tailEnd type="none" w="sm" len="sm"/>
          </a:ln>
          <a:effectLst/>
        </p:spPr>
        <p:txBody>
          <a:bodyPr wrap="none" anchor="ctr"/>
          <a:lstStyle/>
          <a:p>
            <a:endParaRPr lang="de-DE" dirty="0"/>
          </a:p>
        </p:txBody>
      </p:sp>
      <p:sp>
        <p:nvSpPr>
          <p:cNvPr id="2053" name="Rectangle 5"/>
          <p:cNvSpPr>
            <a:spLocks noChangeArrowheads="1"/>
          </p:cNvSpPr>
          <p:nvPr/>
        </p:nvSpPr>
        <p:spPr bwMode="auto">
          <a:xfrm>
            <a:off x="0" y="6705600"/>
            <a:ext cx="9144000" cy="152400"/>
          </a:xfrm>
          <a:prstGeom prst="rect">
            <a:avLst/>
          </a:prstGeom>
          <a:gradFill rotWithShape="0">
            <a:gsLst>
              <a:gs pos="0">
                <a:srgbClr val="EAECF0"/>
              </a:gs>
              <a:gs pos="100000">
                <a:schemeClr val="tx1"/>
              </a:gs>
            </a:gsLst>
            <a:lin ang="0" scaled="1"/>
          </a:gradFill>
          <a:ln w="12700" cap="sq">
            <a:noFill/>
            <a:miter lim="800000"/>
            <a:headEnd type="none" w="sm" len="sm"/>
            <a:tailEnd type="none" w="sm" len="sm"/>
          </a:ln>
          <a:effectLst/>
        </p:spPr>
        <p:txBody>
          <a:bodyPr wrap="none" anchor="ctr"/>
          <a:lstStyle/>
          <a:p>
            <a:endParaRPr lang="de-DE" dirty="0"/>
          </a:p>
        </p:txBody>
      </p:sp>
      <p:sp>
        <p:nvSpPr>
          <p:cNvPr id="2054" name="Rectangle 6"/>
          <p:cNvSpPr>
            <a:spLocks noGrp="1" noChangeArrowheads="1"/>
          </p:cNvSpPr>
          <p:nvPr>
            <p:ph type="body" idx="1"/>
          </p:nvPr>
        </p:nvSpPr>
        <p:spPr bwMode="auto">
          <a:xfrm>
            <a:off x="762000" y="1219200"/>
            <a:ext cx="8229600" cy="5486400"/>
          </a:xfrm>
          <a:prstGeom prst="rect">
            <a:avLst/>
          </a:prstGeom>
          <a:solidFill>
            <a:schemeClr val="accent1"/>
          </a:solid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de-DE" dirty="0"/>
              <a:t>Hier klicken, um Master-Textformat zu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055" name="Rectangle 7"/>
          <p:cNvSpPr>
            <a:spLocks noGrp="1" noChangeArrowheads="1"/>
          </p:cNvSpPr>
          <p:nvPr>
            <p:ph type="ftr" sz="quarter" idx="3"/>
          </p:nvPr>
        </p:nvSpPr>
        <p:spPr bwMode="auto">
          <a:xfrm>
            <a:off x="609600" y="6705600"/>
            <a:ext cx="8458200" cy="152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kumimoji="0" sz="1000">
                <a:solidFill>
                  <a:srgbClr val="D1DAEB"/>
                </a:solidFill>
                <a:latin typeface="+mn-lt"/>
              </a:defRPr>
            </a:lvl1pPr>
          </a:lstStyle>
          <a:p>
            <a:r>
              <a:rPr lang="de-DE"/>
              <a:t>Zum Einwirkungsbereich der TA Lärm, DAGA 2021, Wien</a:t>
            </a:r>
            <a:endParaRPr lang="de-DE" dirty="0"/>
          </a:p>
        </p:txBody>
      </p:sp>
      <p:sp>
        <p:nvSpPr>
          <p:cNvPr id="2056" name="Text Box 8"/>
          <p:cNvSpPr txBox="1">
            <a:spLocks noChangeArrowheads="1"/>
          </p:cNvSpPr>
          <p:nvPr/>
        </p:nvSpPr>
        <p:spPr bwMode="auto">
          <a:xfrm>
            <a:off x="1066800" y="0"/>
            <a:ext cx="4038600" cy="457200"/>
          </a:xfrm>
          <a:prstGeom prst="rect">
            <a:avLst/>
          </a:prstGeom>
          <a:noFill/>
          <a:ln w="12700" cap="sq">
            <a:noFill/>
            <a:miter lim="800000"/>
            <a:headEnd type="none" w="sm" len="sm"/>
            <a:tailEnd type="none" w="sm" len="sm"/>
          </a:ln>
          <a:effectLst/>
        </p:spPr>
        <p:txBody>
          <a:bodyPr>
            <a:spAutoFit/>
          </a:bodyPr>
          <a:lstStyle/>
          <a:p>
            <a:pPr>
              <a:spcBef>
                <a:spcPct val="50000"/>
              </a:spcBef>
            </a:pPr>
            <a:endParaRPr lang="de-DE" dirty="0"/>
          </a:p>
        </p:txBody>
      </p:sp>
      <p:sp>
        <p:nvSpPr>
          <p:cNvPr id="2058" name="Rectangle 10"/>
          <p:cNvSpPr>
            <a:spLocks noChangeArrowheads="1"/>
          </p:cNvSpPr>
          <p:nvPr/>
        </p:nvSpPr>
        <p:spPr bwMode="auto">
          <a:xfrm>
            <a:off x="9067800" y="685800"/>
            <a:ext cx="76200" cy="6172200"/>
          </a:xfrm>
          <a:prstGeom prst="rect">
            <a:avLst/>
          </a:prstGeom>
          <a:gradFill rotWithShape="0">
            <a:gsLst>
              <a:gs pos="0">
                <a:schemeClr val="bg2"/>
              </a:gs>
              <a:gs pos="100000">
                <a:schemeClr val="tx1"/>
              </a:gs>
            </a:gsLst>
            <a:lin ang="5400000" scaled="1"/>
          </a:gradFill>
          <a:ln w="12700" cap="sq">
            <a:noFill/>
            <a:miter lim="800000"/>
            <a:headEnd type="none" w="sm" len="sm"/>
            <a:tailEnd type="none" w="sm" len="sm"/>
          </a:ln>
          <a:effectLst/>
        </p:spPr>
        <p:txBody>
          <a:bodyPr wrap="none" anchor="ctr"/>
          <a:lstStyle/>
          <a:p>
            <a:endParaRPr lang="de-DE" dirty="0"/>
          </a:p>
        </p:txBody>
      </p:sp>
      <p:sp>
        <p:nvSpPr>
          <p:cNvPr id="2059" name="Rectangle 11"/>
          <p:cNvSpPr>
            <a:spLocks noGrp="1" noChangeArrowheads="1"/>
          </p:cNvSpPr>
          <p:nvPr>
            <p:ph type="title"/>
          </p:nvPr>
        </p:nvSpPr>
        <p:spPr bwMode="auto">
          <a:xfrm>
            <a:off x="684213" y="348456"/>
            <a:ext cx="8305800" cy="795337"/>
          </a:xfrm>
          <a:prstGeom prst="rect">
            <a:avLst/>
          </a:prstGeom>
          <a:gradFill rotWithShape="0">
            <a:gsLst>
              <a:gs pos="0">
                <a:srgbClr val="EAECF0"/>
              </a:gs>
              <a:gs pos="100000">
                <a:schemeClr val="bg2"/>
              </a:gs>
            </a:gsLst>
            <a:lin ang="0" scaled="1"/>
          </a:grad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de-DE" dirty="0"/>
              <a:t>Hier klicken, um Master-Titelformat zu bearbeiten</a:t>
            </a:r>
          </a:p>
        </p:txBody>
      </p:sp>
      <p:sp>
        <p:nvSpPr>
          <p:cNvPr id="2060" name="Rectangle 12"/>
          <p:cNvSpPr>
            <a:spLocks noChangeArrowheads="1"/>
          </p:cNvSpPr>
          <p:nvPr/>
        </p:nvSpPr>
        <p:spPr bwMode="auto">
          <a:xfrm rot="-5400000">
            <a:off x="-1051609" y="3122147"/>
            <a:ext cx="2787431" cy="523220"/>
          </a:xfrm>
          <a:prstGeom prst="rect">
            <a:avLst/>
          </a:prstGeom>
          <a:noFill/>
          <a:ln w="12700" cap="sq">
            <a:noFill/>
            <a:miter lim="800000"/>
            <a:headEnd type="none" w="sm" len="sm"/>
            <a:tailEnd type="none" w="sm" len="sm"/>
          </a:ln>
          <a:effectLst/>
        </p:spPr>
        <p:txBody>
          <a:bodyPr wrap="none" anchor="ctr">
            <a:spAutoFit/>
          </a:bodyPr>
          <a:lstStyle/>
          <a:p>
            <a:pPr algn="ctr"/>
            <a:r>
              <a:rPr lang="de-DE" sz="2800" b="1" dirty="0">
                <a:solidFill>
                  <a:schemeClr val="bg2"/>
                </a:solidFill>
                <a:latin typeface="Arial" charset="0"/>
              </a:rPr>
              <a:t>www.cervus.de</a:t>
            </a:r>
          </a:p>
        </p:txBody>
      </p:sp>
      <p:sp>
        <p:nvSpPr>
          <p:cNvPr id="2061" name="Rectangle 13"/>
          <p:cNvSpPr>
            <a:spLocks noGrp="1" noChangeArrowheads="1"/>
          </p:cNvSpPr>
          <p:nvPr>
            <p:ph type="sldNum" sz="quarter" idx="4"/>
          </p:nvPr>
        </p:nvSpPr>
        <p:spPr bwMode="auto">
          <a:xfrm>
            <a:off x="123825" y="6019800"/>
            <a:ext cx="439738" cy="3968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0" sz="1000">
                <a:solidFill>
                  <a:schemeClr val="folHlink"/>
                </a:solidFill>
                <a:latin typeface="+mn-lt"/>
              </a:defRPr>
            </a:lvl1pPr>
          </a:lstStyle>
          <a:p>
            <a:r>
              <a:rPr lang="de-DE" dirty="0"/>
              <a:t>Hirsch</a:t>
            </a:r>
            <a:br>
              <a:rPr lang="de-DE" dirty="0"/>
            </a:br>
            <a:fld id="{06F1D7B5-7900-4359-A680-06803EB4D967}" type="slidenum">
              <a:rPr lang="de-DE" smtClean="0"/>
              <a:pPr/>
              <a:t>‹Nr.›</a:t>
            </a:fld>
            <a:endParaRPr lang="de-DE" dirty="0"/>
          </a:p>
        </p:txBody>
      </p:sp>
      <p:pic>
        <p:nvPicPr>
          <p:cNvPr id="2062" name="Picture 14" descr="D:\Cervus\CC\Cervus\Vorlagen\Logo\CervusLogo17mm25ProzentDruck.png"/>
          <p:cNvPicPr>
            <a:picLocks noChangeAspect="1" noChangeArrowheads="1"/>
          </p:cNvPicPr>
          <p:nvPr/>
        </p:nvPicPr>
        <p:blipFill>
          <a:blip r:embed="rId14" cstate="print"/>
          <a:srcRect/>
          <a:stretch>
            <a:fillRect/>
          </a:stretch>
        </p:blipFill>
        <p:spPr bwMode="auto">
          <a:xfrm>
            <a:off x="58738" y="450850"/>
            <a:ext cx="566737" cy="590550"/>
          </a:xfrm>
          <a:prstGeom prst="rect">
            <a:avLst/>
          </a:prstGeom>
          <a:noFill/>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hf sldNum="0" hdr="0" dt="0"/>
  <p:txStyles>
    <p:titleStyle>
      <a:lvl1pPr algn="ctr"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Arial" charset="0"/>
        </a:defRPr>
      </a:lvl2pPr>
      <a:lvl3pPr algn="ctr" rtl="0" eaLnBrk="1" fontAlgn="base" hangingPunct="1">
        <a:spcBef>
          <a:spcPct val="0"/>
        </a:spcBef>
        <a:spcAft>
          <a:spcPct val="0"/>
        </a:spcAft>
        <a:defRPr sz="2800">
          <a:solidFill>
            <a:schemeClr val="tx1"/>
          </a:solidFill>
          <a:latin typeface="Arial" charset="0"/>
        </a:defRPr>
      </a:lvl3pPr>
      <a:lvl4pPr algn="ctr" rtl="0" eaLnBrk="1" fontAlgn="base" hangingPunct="1">
        <a:spcBef>
          <a:spcPct val="0"/>
        </a:spcBef>
        <a:spcAft>
          <a:spcPct val="0"/>
        </a:spcAft>
        <a:defRPr sz="2800">
          <a:solidFill>
            <a:schemeClr val="tx1"/>
          </a:solidFill>
          <a:latin typeface="Arial" charset="0"/>
        </a:defRPr>
      </a:lvl4pPr>
      <a:lvl5pPr algn="ctr" rtl="0" eaLnBrk="1" fontAlgn="base" hangingPunct="1">
        <a:spcBef>
          <a:spcPct val="0"/>
        </a:spcBef>
        <a:spcAft>
          <a:spcPct val="0"/>
        </a:spcAft>
        <a:defRPr sz="2800">
          <a:solidFill>
            <a:schemeClr val="tx1"/>
          </a:solidFill>
          <a:latin typeface="Arial" charset="0"/>
        </a:defRPr>
      </a:lvl5pPr>
      <a:lvl6pPr marL="457200" algn="ctr" rtl="0" eaLnBrk="1" fontAlgn="base" hangingPunct="1">
        <a:spcBef>
          <a:spcPct val="0"/>
        </a:spcBef>
        <a:spcAft>
          <a:spcPct val="0"/>
        </a:spcAft>
        <a:defRPr sz="2800">
          <a:solidFill>
            <a:schemeClr val="tx1"/>
          </a:solidFill>
          <a:latin typeface="Arial" charset="0"/>
        </a:defRPr>
      </a:lvl6pPr>
      <a:lvl7pPr marL="914400" algn="ctr" rtl="0" eaLnBrk="1" fontAlgn="base" hangingPunct="1">
        <a:spcBef>
          <a:spcPct val="0"/>
        </a:spcBef>
        <a:spcAft>
          <a:spcPct val="0"/>
        </a:spcAft>
        <a:defRPr sz="2800">
          <a:solidFill>
            <a:schemeClr val="tx1"/>
          </a:solidFill>
          <a:latin typeface="Arial" charset="0"/>
        </a:defRPr>
      </a:lvl7pPr>
      <a:lvl8pPr marL="1371600" algn="ctr" rtl="0" eaLnBrk="1" fontAlgn="base" hangingPunct="1">
        <a:spcBef>
          <a:spcPct val="0"/>
        </a:spcBef>
        <a:spcAft>
          <a:spcPct val="0"/>
        </a:spcAft>
        <a:defRPr sz="2800">
          <a:solidFill>
            <a:schemeClr val="tx1"/>
          </a:solidFill>
          <a:latin typeface="Arial" charset="0"/>
        </a:defRPr>
      </a:lvl8pPr>
      <a:lvl9pPr marL="1828800" algn="ctr" rtl="0" eaLnBrk="1" fontAlgn="base" hangingPunct="1">
        <a:spcBef>
          <a:spcPct val="0"/>
        </a:spcBef>
        <a:spcAft>
          <a:spcPct val="0"/>
        </a:spcAft>
        <a:defRPr sz="2800">
          <a:solidFill>
            <a:schemeClr val="tx1"/>
          </a:solidFill>
          <a:latin typeface="Arial" charset="0"/>
        </a:defRPr>
      </a:lvl9pPr>
    </p:titleStyle>
    <p:bodyStyle>
      <a:lvl1pPr marL="342900" indent="-342900" algn="l" rtl="0" eaLnBrk="1" fontAlgn="base" hangingPunct="1">
        <a:spcBef>
          <a:spcPct val="20000"/>
        </a:spcBef>
        <a:spcAft>
          <a:spcPct val="0"/>
        </a:spcAft>
        <a:buClr>
          <a:schemeClr val="accent2"/>
        </a:buClr>
        <a:buSzPct val="80000"/>
        <a:buFont typeface="WingDings" pitchFamily="2" charset="2"/>
        <a:buChar char="l"/>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lr>
          <a:schemeClr val="accent2"/>
        </a:buClr>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lr>
          <a:schemeClr val="accent2"/>
        </a:buClr>
        <a:buChar char="•"/>
        <a:defRPr sz="1600">
          <a:solidFill>
            <a:schemeClr val="tx1"/>
          </a:solidFill>
          <a:latin typeface="+mn-lt"/>
        </a:defRPr>
      </a:lvl5pPr>
      <a:lvl6pPr marL="2514600" indent="-228600" algn="l" rtl="0" eaLnBrk="1" fontAlgn="base" hangingPunct="1">
        <a:spcBef>
          <a:spcPct val="20000"/>
        </a:spcBef>
        <a:spcAft>
          <a:spcPct val="0"/>
        </a:spcAft>
        <a:buClr>
          <a:schemeClr val="accent2"/>
        </a:buClr>
        <a:buChar char="•"/>
        <a:defRPr sz="1600">
          <a:solidFill>
            <a:schemeClr val="tx1"/>
          </a:solidFill>
          <a:latin typeface="+mn-lt"/>
        </a:defRPr>
      </a:lvl6pPr>
      <a:lvl7pPr marL="2971800" indent="-228600" algn="l" rtl="0" eaLnBrk="1" fontAlgn="base" hangingPunct="1">
        <a:spcBef>
          <a:spcPct val="20000"/>
        </a:spcBef>
        <a:spcAft>
          <a:spcPct val="0"/>
        </a:spcAft>
        <a:buClr>
          <a:schemeClr val="accent2"/>
        </a:buClr>
        <a:buChar char="•"/>
        <a:defRPr sz="1600">
          <a:solidFill>
            <a:schemeClr val="tx1"/>
          </a:solidFill>
          <a:latin typeface="+mn-lt"/>
        </a:defRPr>
      </a:lvl7pPr>
      <a:lvl8pPr marL="3429000" indent="-228600" algn="l" rtl="0" eaLnBrk="1" fontAlgn="base" hangingPunct="1">
        <a:spcBef>
          <a:spcPct val="20000"/>
        </a:spcBef>
        <a:spcAft>
          <a:spcPct val="0"/>
        </a:spcAft>
        <a:buClr>
          <a:schemeClr val="accent2"/>
        </a:buClr>
        <a:buChar char="•"/>
        <a:defRPr sz="1600">
          <a:solidFill>
            <a:schemeClr val="tx1"/>
          </a:solidFill>
          <a:latin typeface="+mn-lt"/>
        </a:defRPr>
      </a:lvl8pPr>
      <a:lvl9pPr marL="3886200" indent="-228600" algn="l" rtl="0" eaLnBrk="1" fontAlgn="base" hangingPunct="1">
        <a:spcBef>
          <a:spcPct val="20000"/>
        </a:spcBef>
        <a:spcAft>
          <a:spcPct val="0"/>
        </a:spcAft>
        <a:buClr>
          <a:schemeClr val="accent2"/>
        </a:buClr>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4a"/><Relationship Id="rId7" Type="http://schemas.openxmlformats.org/officeDocument/2006/relationships/notesSlide" Target="../notesSlides/notesSlide1.xml"/><Relationship Id="rId12" Type="http://schemas.openxmlformats.org/officeDocument/2006/relationships/image" Target="../media/image8.sv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slideLayout" Target="../slideLayouts/slideLayout1.xml"/><Relationship Id="rId11" Type="http://schemas.openxmlformats.org/officeDocument/2006/relationships/image" Target="../media/image7.png"/><Relationship Id="rId5" Type="http://schemas.openxmlformats.org/officeDocument/2006/relationships/audio" Target="../media/media3.m4a"/><Relationship Id="rId10" Type="http://schemas.openxmlformats.org/officeDocument/2006/relationships/image" Target="../media/image6.png"/><Relationship Id="rId4" Type="http://schemas.microsoft.com/office/2007/relationships/media" Target="../media/media3.m4a"/><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media" Target="../media/media15.m4a"/><Relationship Id="rId2" Type="http://schemas.microsoft.com/office/2007/relationships/media" Target="../media/media14.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6.m4a"/><Relationship Id="rId1" Type="http://schemas.openxmlformats.org/officeDocument/2006/relationships/audio" Target="NULL" TargetMode="Externa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8.m4a"/><Relationship Id="rId7" Type="http://schemas.openxmlformats.org/officeDocument/2006/relationships/slideLayout" Target="../slideLayouts/slideLayout12.xml"/><Relationship Id="rId2" Type="http://schemas.microsoft.com/office/2007/relationships/media" Target="../media/media17.m4a"/><Relationship Id="rId1" Type="http://schemas.openxmlformats.org/officeDocument/2006/relationships/audio" Target="NULL" TargetMode="External"/><Relationship Id="rId6" Type="http://schemas.microsoft.com/office/2007/relationships/media" Target="../media/media21.m4a"/><Relationship Id="rId5" Type="http://schemas.microsoft.com/office/2007/relationships/media" Target="../media/media20.m4a"/><Relationship Id="rId4" Type="http://schemas.microsoft.com/office/2007/relationships/media" Target="../media/media19.m4a"/></Relationships>
</file>

<file path=ppt/slides/_rels/slide14.xml.rels><?xml version="1.0" encoding="UTF-8" standalone="yes"?>
<Relationships xmlns="http://schemas.openxmlformats.org/package/2006/relationships"><Relationship Id="rId3" Type="http://schemas.microsoft.com/office/2007/relationships/media" Target="../media/media23.m4a"/><Relationship Id="rId7" Type="http://schemas.openxmlformats.org/officeDocument/2006/relationships/image" Target="../media/image6.png"/><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slideLayout" Target="../slideLayouts/slideLayout12.xml"/><Relationship Id="rId5" Type="http://schemas.microsoft.com/office/2007/relationships/media" Target="../media/media25.m4a"/><Relationship Id="rId4" Type="http://schemas.microsoft.com/office/2007/relationships/media" Target="../media/media2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microsoft.com/office/2007/relationships/media" Target="../media/media28.m4a"/><Relationship Id="rId7" Type="http://schemas.openxmlformats.org/officeDocument/2006/relationships/audio" Target="../media/media30.m4a"/><Relationship Id="rId2" Type="http://schemas.microsoft.com/office/2007/relationships/media" Target="../media/media27.m4a"/><Relationship Id="rId1" Type="http://schemas.openxmlformats.org/officeDocument/2006/relationships/audio" Target="NULL" TargetMode="External"/><Relationship Id="rId6" Type="http://schemas.microsoft.com/office/2007/relationships/media" Target="../media/media30.m4a"/><Relationship Id="rId11" Type="http://schemas.openxmlformats.org/officeDocument/2006/relationships/image" Target="../media/image6.png"/><Relationship Id="rId5" Type="http://schemas.openxmlformats.org/officeDocument/2006/relationships/audio" Target="../media/media29.m4a"/><Relationship Id="rId10" Type="http://schemas.openxmlformats.org/officeDocument/2006/relationships/image" Target="../media/image12.png"/><Relationship Id="rId4" Type="http://schemas.microsoft.com/office/2007/relationships/media" Target="../media/media29.m4a"/><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2.m4a"/><Relationship Id="rId7" Type="http://schemas.openxmlformats.org/officeDocument/2006/relationships/slideLayout" Target="../slideLayouts/slideLayout12.xml"/><Relationship Id="rId2" Type="http://schemas.microsoft.com/office/2007/relationships/media" Target="../media/media31.m4a"/><Relationship Id="rId1" Type="http://schemas.openxmlformats.org/officeDocument/2006/relationships/audio" Target="NULL" TargetMode="External"/><Relationship Id="rId6" Type="http://schemas.openxmlformats.org/officeDocument/2006/relationships/audio" Target="../media/media34.m4a"/><Relationship Id="rId5" Type="http://schemas.microsoft.com/office/2007/relationships/media" Target="../media/media34.m4a"/><Relationship Id="rId10" Type="http://schemas.openxmlformats.org/officeDocument/2006/relationships/image" Target="../media/image6.png"/><Relationship Id="rId4" Type="http://schemas.microsoft.com/office/2007/relationships/media" Target="../media/media33.m4a"/><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17.svg"/><Relationship Id="rId3" Type="http://schemas.microsoft.com/office/2007/relationships/media" Target="../media/media37.m4a"/><Relationship Id="rId7" Type="http://schemas.openxmlformats.org/officeDocument/2006/relationships/image" Target="../media/image16.png"/><Relationship Id="rId2" Type="http://schemas.microsoft.com/office/2007/relationships/media" Target="../media/media36.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slideLayout" Target="../slideLayouts/slideLayout12.xml"/><Relationship Id="rId4" Type="http://schemas.microsoft.com/office/2007/relationships/media" Target="../media/media38.m4a"/></Relationships>
</file>

<file path=ppt/slides/_rels/slide2.xml.rels><?xml version="1.0" encoding="UTF-8" standalone="yes"?>
<Relationships xmlns="http://schemas.openxmlformats.org/package/2006/relationships"><Relationship Id="rId3" Type="http://schemas.microsoft.com/office/2007/relationships/media" Target="../media/media5.m4a"/><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slideLayout" Target="../slideLayouts/slideLayout12.xml"/><Relationship Id="rId4" Type="http://schemas.openxmlformats.org/officeDocument/2006/relationships/audio" Target="../media/media5.m4a"/></Relationships>
</file>

<file path=ppt/slides/_rels/slide20.xml.rels><?xml version="1.0" encoding="UTF-8" standalone="yes"?>
<Relationships xmlns="http://schemas.openxmlformats.org/package/2006/relationships"><Relationship Id="rId3" Type="http://schemas.microsoft.com/office/2007/relationships/media" Target="../media/media40.m4a"/><Relationship Id="rId2" Type="http://schemas.microsoft.com/office/2007/relationships/media" Target="../media/media39.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21.gif"/><Relationship Id="rId2" Type="http://schemas.microsoft.com/office/2007/relationships/media" Target="../media/media41.m4a"/><Relationship Id="rId1" Type="http://schemas.openxmlformats.org/officeDocument/2006/relationships/audio" Target="NULL" TargetMode="Externa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audio" Target="../media/media45.m4a"/><Relationship Id="rId3" Type="http://schemas.microsoft.com/office/2007/relationships/media" Target="../media/media43.m4a"/><Relationship Id="rId7" Type="http://schemas.microsoft.com/office/2007/relationships/media" Target="../media/media45.m4a"/><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audio" Target="../media/media44.m4a"/><Relationship Id="rId11" Type="http://schemas.openxmlformats.org/officeDocument/2006/relationships/image" Target="../media/image6.png"/><Relationship Id="rId5" Type="http://schemas.microsoft.com/office/2007/relationships/media" Target="../media/media44.m4a"/><Relationship Id="rId10" Type="http://schemas.openxmlformats.org/officeDocument/2006/relationships/image" Target="../media/image22.png"/><Relationship Id="rId4" Type="http://schemas.openxmlformats.org/officeDocument/2006/relationships/audio" Target="../media/media43.m4a"/><Relationship Id="rId9"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6.png"/><Relationship Id="rId5" Type="http://schemas.openxmlformats.org/officeDocument/2006/relationships/image" Target="../media/image24.sv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media" Target="../media/media48.m4a"/><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6.png"/><Relationship Id="rId5" Type="http://schemas.openxmlformats.org/officeDocument/2006/relationships/slideLayout" Target="../slideLayouts/slideLayout12.xml"/><Relationship Id="rId4" Type="http://schemas.openxmlformats.org/officeDocument/2006/relationships/audio" Target="../media/media48.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6.m4a"/><Relationship Id="rId1" Type="http://schemas.openxmlformats.org/officeDocument/2006/relationships/audio" Target="NULL"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7.m4a"/><Relationship Id="rId1" Type="http://schemas.openxmlformats.org/officeDocument/2006/relationships/audio" Target="NULL"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8.m4a"/><Relationship Id="rId1" Type="http://schemas.openxmlformats.org/officeDocument/2006/relationships/audio" Target="NULL"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9.m4a"/><Relationship Id="rId1" Type="http://schemas.openxmlformats.org/officeDocument/2006/relationships/audio" Target="NULL"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0.m4a"/><Relationship Id="rId1" Type="http://schemas.openxmlformats.org/officeDocument/2006/relationships/audio" Target="NULL"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1.m4a"/><Relationship Id="rId1" Type="http://schemas.openxmlformats.org/officeDocument/2006/relationships/audio" Target="NULL"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subTitle" sz="quarter" idx="1"/>
          </p:nvPr>
        </p:nvSpPr>
        <p:spPr>
          <a:xfrm>
            <a:off x="1089276" y="3663214"/>
            <a:ext cx="7545545" cy="2190750"/>
          </a:xfrm>
        </p:spPr>
        <p:txBody>
          <a:bodyPr/>
          <a:lstStyle/>
          <a:p>
            <a:r>
              <a:rPr lang="de-DE" sz="3600" dirty="0"/>
              <a:t>Zum Einwirkungsbereich</a:t>
            </a:r>
          </a:p>
          <a:p>
            <a:r>
              <a:rPr lang="de-DE" sz="3600" dirty="0"/>
              <a:t>der TA Lärm</a:t>
            </a:r>
            <a:endParaRPr lang="de-DE" dirty="0"/>
          </a:p>
        </p:txBody>
      </p:sp>
      <p:sp>
        <p:nvSpPr>
          <p:cNvPr id="4098" name="Rectangle 2"/>
          <p:cNvSpPr>
            <a:spLocks noGrp="1" noChangeArrowheads="1"/>
          </p:cNvSpPr>
          <p:nvPr>
            <p:ph type="ctrTitle" sz="quarter"/>
          </p:nvPr>
        </p:nvSpPr>
        <p:spPr>
          <a:xfrm>
            <a:off x="2741560" y="1350119"/>
            <a:ext cx="5334000" cy="406400"/>
          </a:xfrm>
        </p:spPr>
        <p:txBody>
          <a:bodyPr/>
          <a:lstStyle/>
          <a:p>
            <a:r>
              <a:rPr lang="de-DE" sz="2000" dirty="0"/>
              <a:t>Karl-Wilhelm Hirsch</a:t>
            </a:r>
            <a:endParaRPr lang="de-DE" sz="1400" i="1" dirty="0"/>
          </a:p>
        </p:txBody>
      </p:sp>
      <p:sp>
        <p:nvSpPr>
          <p:cNvPr id="4" name="Textfeld 3"/>
          <p:cNvSpPr txBox="1"/>
          <p:nvPr/>
        </p:nvSpPr>
        <p:spPr>
          <a:xfrm>
            <a:off x="6430242" y="2274474"/>
            <a:ext cx="1710725" cy="307777"/>
          </a:xfrm>
          <a:prstGeom prst="rect">
            <a:avLst/>
          </a:prstGeom>
          <a:noFill/>
        </p:spPr>
        <p:txBody>
          <a:bodyPr wrap="none" rtlCol="0">
            <a:spAutoFit/>
          </a:bodyPr>
          <a:lstStyle/>
          <a:p>
            <a:pPr algn="r"/>
            <a:r>
              <a:rPr lang="de-DE" sz="1400" dirty="0">
                <a:solidFill>
                  <a:schemeClr val="bg2">
                    <a:lumMod val="75000"/>
                  </a:schemeClr>
                </a:solidFill>
                <a:latin typeface="+mn-lt"/>
              </a:rPr>
              <a:t>consult@cervus.de</a:t>
            </a:r>
          </a:p>
        </p:txBody>
      </p:sp>
      <p:sp>
        <p:nvSpPr>
          <p:cNvPr id="7" name="Textfeld 6"/>
          <p:cNvSpPr txBox="1"/>
          <p:nvPr/>
        </p:nvSpPr>
        <p:spPr>
          <a:xfrm>
            <a:off x="4236451" y="171365"/>
            <a:ext cx="4264637" cy="523220"/>
          </a:xfrm>
          <a:prstGeom prst="rect">
            <a:avLst/>
          </a:prstGeom>
          <a:noFill/>
        </p:spPr>
        <p:txBody>
          <a:bodyPr wrap="square" rtlCol="0">
            <a:spAutoFit/>
          </a:bodyPr>
          <a:lstStyle/>
          <a:p>
            <a:pPr algn="r"/>
            <a:r>
              <a:rPr lang="de-DE" sz="1400" dirty="0">
                <a:latin typeface="+mj-lt"/>
              </a:rPr>
              <a:t>47. Jahrestagung für Akustik</a:t>
            </a:r>
            <a:br>
              <a:rPr lang="de-DE" sz="1400" dirty="0">
                <a:latin typeface="+mj-lt"/>
              </a:rPr>
            </a:br>
            <a:r>
              <a:rPr lang="de-DE" sz="1400" dirty="0">
                <a:latin typeface="+mj-lt"/>
              </a:rPr>
              <a:t>15. bis 18. August 2021 in Wien</a:t>
            </a:r>
          </a:p>
        </p:txBody>
      </p:sp>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373" y="6421903"/>
            <a:ext cx="787903" cy="341984"/>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AECD2C76-24C9-41A8-96A5-5189CEB8BA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9276" y="65094"/>
            <a:ext cx="2024973" cy="832034"/>
          </a:xfrm>
          <a:prstGeom prst="rect">
            <a:avLst/>
          </a:prstGeom>
        </p:spPr>
      </p:pic>
      <p:pic>
        <p:nvPicPr>
          <p:cNvPr id="5" name="Aufgezeichneter Sound">
            <a:hlinkClick r:id="" action="ppaction://media"/>
            <a:extLst>
              <a:ext uri="{FF2B5EF4-FFF2-40B4-BE49-F238E27FC236}">
                <a16:creationId xmlns:a16="http://schemas.microsoft.com/office/drawing/2014/main" id="{91FC31D3-DD54-48DA-A086-0053425635CE}"/>
              </a:ext>
            </a:extLst>
          </p:cNvPr>
          <p:cNvPicPr>
            <a:picLocks noChangeAspect="1"/>
          </p:cNvPicPr>
          <p:nvPr>
            <a:audioFile r:link="rId1"/>
            <p:extLst>
              <p:ext uri="{DAA4B4D4-6D71-4841-9C94-3DE7FCFB9230}">
                <p14:media xmlns:p14="http://schemas.microsoft.com/office/powerpoint/2010/main" r:embed="rId2">
                  <p14:trim end="1645.5306"/>
                </p14:media>
              </p:ext>
            </p:extLst>
          </p:nvPr>
        </p:nvPicPr>
        <p:blipFill>
          <a:blip r:embed="rId10"/>
          <a:stretch>
            <a:fillRect/>
          </a:stretch>
        </p:blipFill>
        <p:spPr>
          <a:xfrm>
            <a:off x="-489918" y="432975"/>
            <a:ext cx="406400" cy="406400"/>
          </a:xfrm>
          <a:prstGeom prst="rect">
            <a:avLst/>
          </a:prstGeom>
        </p:spPr>
      </p:pic>
      <p:pic>
        <p:nvPicPr>
          <p:cNvPr id="6" name="Aufgezeichneter Sound">
            <a:hlinkClick r:id="" action="ppaction://media"/>
            <a:extLst>
              <a:ext uri="{FF2B5EF4-FFF2-40B4-BE49-F238E27FC236}">
                <a16:creationId xmlns:a16="http://schemas.microsoft.com/office/drawing/2014/main" id="{10F164B7-8C65-4982-A692-CF7D2F3C9561}"/>
              </a:ext>
            </a:extLst>
          </p:cNvPr>
          <p:cNvPicPr>
            <a:picLocks noChangeAspect="1"/>
          </p:cNvPicPr>
          <p:nvPr>
            <a:audioFile r:link="rId1"/>
            <p:extLst>
              <p:ext uri="{DAA4B4D4-6D71-4841-9C94-3DE7FCFB9230}">
                <p14:media xmlns:p14="http://schemas.microsoft.com/office/powerpoint/2010/main" r:embed="rId3">
                  <p14:trim end="1682.077"/>
                </p14:media>
              </p:ext>
            </p:extLst>
          </p:nvPr>
        </p:nvPicPr>
        <p:blipFill>
          <a:blip r:embed="rId10"/>
          <a:stretch>
            <a:fillRect/>
          </a:stretch>
        </p:blipFill>
        <p:spPr>
          <a:xfrm>
            <a:off x="-509290" y="897128"/>
            <a:ext cx="406400" cy="406400"/>
          </a:xfrm>
          <a:prstGeom prst="rect">
            <a:avLst/>
          </a:prstGeom>
        </p:spPr>
      </p:pic>
      <p:pic>
        <p:nvPicPr>
          <p:cNvPr id="10" name="Grafik 9" descr="Callcenter mit einfarbiger Füllung">
            <a:extLst>
              <a:ext uri="{FF2B5EF4-FFF2-40B4-BE49-F238E27FC236}">
                <a16:creationId xmlns:a16="http://schemas.microsoft.com/office/drawing/2014/main" id="{B06E0650-C93E-48F3-9B60-6A046B63854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24542" y="1374263"/>
            <a:ext cx="332272" cy="332272"/>
          </a:xfrm>
          <a:prstGeom prst="rect">
            <a:avLst/>
          </a:prstGeom>
        </p:spPr>
      </p:pic>
      <p:sp>
        <p:nvSpPr>
          <p:cNvPr id="11" name="Rectangle 2">
            <a:extLst>
              <a:ext uri="{FF2B5EF4-FFF2-40B4-BE49-F238E27FC236}">
                <a16:creationId xmlns:a16="http://schemas.microsoft.com/office/drawing/2014/main" id="{7D4A4B95-623B-4799-80AE-2F1E2A8C189E}"/>
              </a:ext>
            </a:extLst>
          </p:cNvPr>
          <p:cNvSpPr txBox="1">
            <a:spLocks noChangeArrowheads="1"/>
          </p:cNvSpPr>
          <p:nvPr/>
        </p:nvSpPr>
        <p:spPr bwMode="auto">
          <a:xfrm>
            <a:off x="2741560" y="1706535"/>
            <a:ext cx="5334000" cy="376556"/>
          </a:xfrm>
          <a:prstGeom prst="rect">
            <a:avLst/>
          </a:prstGeom>
          <a:noFill/>
          <a:ln w="9525">
            <a:noFill/>
            <a:miter lim="800000"/>
            <a:headEnd/>
            <a:tailEnd/>
          </a:ln>
          <a:effectLst/>
        </p:spPr>
        <p:txBody>
          <a:bodyPr vert="horz" wrap="square" lIns="92075" tIns="46038" rIns="92075" bIns="0" numCol="1" anchor="ctr" anchorCtr="0" compatLnSpc="1">
            <a:prstTxWarp prst="textNoShape">
              <a:avLst/>
            </a:prstTxWarp>
          </a:bodyPr>
          <a:lstStyle>
            <a:lvl1pPr algn="r" rtl="0" eaLnBrk="1" fontAlgn="base" hangingPunct="1">
              <a:spcBef>
                <a:spcPct val="0"/>
              </a:spcBef>
              <a:spcAft>
                <a:spcPct val="0"/>
              </a:spcAft>
              <a:defRPr sz="24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Arial" charset="0"/>
              </a:defRPr>
            </a:lvl2pPr>
            <a:lvl3pPr algn="ctr" rtl="0" eaLnBrk="1" fontAlgn="base" hangingPunct="1">
              <a:spcBef>
                <a:spcPct val="0"/>
              </a:spcBef>
              <a:spcAft>
                <a:spcPct val="0"/>
              </a:spcAft>
              <a:defRPr sz="2800">
                <a:solidFill>
                  <a:schemeClr val="tx1"/>
                </a:solidFill>
                <a:latin typeface="Arial" charset="0"/>
              </a:defRPr>
            </a:lvl3pPr>
            <a:lvl4pPr algn="ctr" rtl="0" eaLnBrk="1" fontAlgn="base" hangingPunct="1">
              <a:spcBef>
                <a:spcPct val="0"/>
              </a:spcBef>
              <a:spcAft>
                <a:spcPct val="0"/>
              </a:spcAft>
              <a:defRPr sz="2800">
                <a:solidFill>
                  <a:schemeClr val="tx1"/>
                </a:solidFill>
                <a:latin typeface="Arial" charset="0"/>
              </a:defRPr>
            </a:lvl4pPr>
            <a:lvl5pPr algn="ctr" rtl="0" eaLnBrk="1" fontAlgn="base" hangingPunct="1">
              <a:spcBef>
                <a:spcPct val="0"/>
              </a:spcBef>
              <a:spcAft>
                <a:spcPct val="0"/>
              </a:spcAft>
              <a:defRPr sz="2800">
                <a:solidFill>
                  <a:schemeClr val="tx1"/>
                </a:solidFill>
                <a:latin typeface="Arial" charset="0"/>
              </a:defRPr>
            </a:lvl5pPr>
            <a:lvl6pPr marL="457200" algn="ctr" rtl="0" eaLnBrk="1" fontAlgn="base" hangingPunct="1">
              <a:spcBef>
                <a:spcPct val="0"/>
              </a:spcBef>
              <a:spcAft>
                <a:spcPct val="0"/>
              </a:spcAft>
              <a:defRPr sz="2800">
                <a:solidFill>
                  <a:schemeClr val="tx1"/>
                </a:solidFill>
                <a:latin typeface="Arial" charset="0"/>
              </a:defRPr>
            </a:lvl6pPr>
            <a:lvl7pPr marL="914400" algn="ctr" rtl="0" eaLnBrk="1" fontAlgn="base" hangingPunct="1">
              <a:spcBef>
                <a:spcPct val="0"/>
              </a:spcBef>
              <a:spcAft>
                <a:spcPct val="0"/>
              </a:spcAft>
              <a:defRPr sz="2800">
                <a:solidFill>
                  <a:schemeClr val="tx1"/>
                </a:solidFill>
                <a:latin typeface="Arial" charset="0"/>
              </a:defRPr>
            </a:lvl7pPr>
            <a:lvl8pPr marL="1371600" algn="ctr" rtl="0" eaLnBrk="1" fontAlgn="base" hangingPunct="1">
              <a:spcBef>
                <a:spcPct val="0"/>
              </a:spcBef>
              <a:spcAft>
                <a:spcPct val="0"/>
              </a:spcAft>
              <a:defRPr sz="2800">
                <a:solidFill>
                  <a:schemeClr val="tx1"/>
                </a:solidFill>
                <a:latin typeface="Arial" charset="0"/>
              </a:defRPr>
            </a:lvl8pPr>
            <a:lvl9pPr marL="1828800" algn="ctr" rtl="0" eaLnBrk="1" fontAlgn="base" hangingPunct="1">
              <a:spcBef>
                <a:spcPct val="0"/>
              </a:spcBef>
              <a:spcAft>
                <a:spcPct val="0"/>
              </a:spcAft>
              <a:defRPr sz="2800">
                <a:solidFill>
                  <a:schemeClr val="tx1"/>
                </a:solidFill>
                <a:latin typeface="Arial" charset="0"/>
              </a:defRPr>
            </a:lvl9pPr>
          </a:lstStyle>
          <a:p>
            <a:r>
              <a:rPr kumimoji="0" lang="de-DE" sz="2000" kern="0" dirty="0"/>
              <a:t>Berthold M. Vogelsang</a:t>
            </a:r>
            <a:endParaRPr kumimoji="0" lang="de-DE" sz="1400" i="1" kern="0" dirty="0"/>
          </a:p>
        </p:txBody>
      </p:sp>
      <p:pic>
        <p:nvPicPr>
          <p:cNvPr id="2" name="Aufgezeichneter Sound">
            <a:hlinkClick r:id="" action="ppaction://media"/>
            <a:extLst>
              <a:ext uri="{FF2B5EF4-FFF2-40B4-BE49-F238E27FC236}">
                <a16:creationId xmlns:a16="http://schemas.microsoft.com/office/drawing/2014/main" id="{AFB4EE52-6611-4246-950C-B29081D86C4B}"/>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489918" y="141597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11" fill="hold"/>
                                        <p:tgtEl>
                                          <p:spTgt spid="5"/>
                                        </p:tgtEl>
                                      </p:cBhvr>
                                    </p:cmd>
                                  </p:childTnLst>
                                </p:cTn>
                              </p:par>
                              <p:par>
                                <p:cTn id="7" presetID="6" presetClass="entr" presetSubtype="16" fill="hold" nodeType="withEffect">
                                  <p:stCondLst>
                                    <p:cond delay="3500"/>
                                  </p:stCondLst>
                                  <p:childTnLst>
                                    <p:set>
                                      <p:cBhvr>
                                        <p:cTn id="8" dur="1" fill="hold">
                                          <p:stCondLst>
                                            <p:cond delay="0"/>
                                          </p:stCondLst>
                                        </p:cTn>
                                        <p:tgtEl>
                                          <p:spTgt spid="10"/>
                                        </p:tgtEl>
                                        <p:attrNameLst>
                                          <p:attrName>style.visibility</p:attrName>
                                        </p:attrNameLst>
                                      </p:cBhvr>
                                      <p:to>
                                        <p:strVal val="visible"/>
                                      </p:to>
                                    </p:set>
                                    <p:animEffect transition="in" filter="circle(in)">
                                      <p:cBhvr>
                                        <p:cTn id="9" dur="2000"/>
                                        <p:tgtEl>
                                          <p:spTgt spid="10"/>
                                        </p:tgtEl>
                                      </p:cBhvr>
                                    </p:animEffect>
                                  </p:childTnLst>
                                </p:cTn>
                              </p:par>
                              <p:par>
                                <p:cTn id="10" presetID="18" presetClass="emph" presetSubtype="0" fill="hold" grpId="0" nodeType="withEffect">
                                  <p:stCondLst>
                                    <p:cond delay="3500"/>
                                  </p:stCondLst>
                                  <p:iterate type="lt">
                                    <p:tmPct val="4000"/>
                                  </p:iterate>
                                  <p:childTnLst>
                                    <p:set>
                                      <p:cBhvr override="childStyle">
                                        <p:cTn id="11" dur="500" fill="hold"/>
                                        <p:tgtEl>
                                          <p:spTgt spid="4098"/>
                                        </p:tgtEl>
                                        <p:attrNameLst>
                                          <p:attrName>style.textDecorationUnderline</p:attrName>
                                        </p:attrNameLst>
                                      </p:cBhvr>
                                      <p:to>
                                        <p:strVal val="true"/>
                                      </p:to>
                                    </p:set>
                                  </p:childTnLst>
                                </p:cTn>
                              </p:par>
                            </p:childTnLst>
                          </p:cTn>
                        </p:par>
                        <p:par>
                          <p:cTn id="12" fill="hold">
                            <p:stCondLst>
                              <p:cond delay="14711"/>
                            </p:stCondLst>
                            <p:childTnLst>
                              <p:par>
                                <p:cTn id="13" presetID="1" presetClass="mediacall" presetSubtype="0" fill="hold" nodeType="afterEffect">
                                  <p:stCondLst>
                                    <p:cond delay="0"/>
                                  </p:stCondLst>
                                  <p:childTnLst>
                                    <p:cmd type="call" cmd="playFrom(0.0)">
                                      <p:cBhvr>
                                        <p:cTn id="14" dur="14024"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audio>
              <p:cMediaNode vol="80000">
                <p:cTn id="20" fill="hold" display="0">
                  <p:stCondLst>
                    <p:cond delay="indefinite"/>
                  </p:stCondLst>
                  <p:endCondLst>
                    <p:cond evt="onStopAudio" delay="0">
                      <p:tgtEl>
                        <p:sldTgt/>
                      </p:tgtEl>
                    </p:cond>
                  </p:endCondLst>
                </p:cTn>
                <p:tgtEl>
                  <p:spTgt spid="6"/>
                </p:tgtEl>
              </p:cMediaNode>
            </p:audio>
            <p:audio>
              <p:cMediaNode vol="80000">
                <p:cTn id="21" fill="hold" display="0">
                  <p:stCondLst>
                    <p:cond delay="indefinite"/>
                  </p:stCondLst>
                  <p:endCondLst>
                    <p:cond evt="onStopAudio" delay="0">
                      <p:tgtEl>
                        <p:sldTgt/>
                      </p:tgtEl>
                    </p:cond>
                  </p:endCondLst>
                </p:cTn>
                <p:tgtEl>
                  <p:spTgt spid="2"/>
                </p:tgtEl>
              </p:cMediaNode>
            </p:audio>
          </p:childTnLst>
        </p:cTn>
      </p:par>
    </p:tnLst>
    <p:bldLst>
      <p:bldP spid="409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CD90D-416A-4EE8-B536-9D8D24B86A74}"/>
              </a:ext>
            </a:extLst>
          </p:cNvPr>
          <p:cNvSpPr>
            <a:spLocks noGrp="1"/>
          </p:cNvSpPr>
          <p:nvPr>
            <p:ph type="title"/>
          </p:nvPr>
        </p:nvSpPr>
        <p:spPr/>
        <p:txBody>
          <a:bodyPr/>
          <a:lstStyle/>
          <a:p>
            <a:r>
              <a:rPr lang="de-DE" dirty="0"/>
              <a:t>Bestimmung des Einwirkungsbereichs</a:t>
            </a:r>
            <a:br>
              <a:rPr lang="de-DE" dirty="0"/>
            </a:br>
            <a:r>
              <a:rPr lang="de-DE" sz="1600" dirty="0"/>
              <a:t>Vorbereitende Überlegungen nach TA Lärm 2.2 a</a:t>
            </a:r>
          </a:p>
        </p:txBody>
      </p:sp>
      <p:sp>
        <p:nvSpPr>
          <p:cNvPr id="3" name="Inhaltsplatzhalter 2">
            <a:extLst>
              <a:ext uri="{FF2B5EF4-FFF2-40B4-BE49-F238E27FC236}">
                <a16:creationId xmlns:a16="http://schemas.microsoft.com/office/drawing/2014/main" id="{79D1EE11-F2B9-4CA4-8F94-CB28822CCAEF}"/>
              </a:ext>
            </a:extLst>
          </p:cNvPr>
          <p:cNvSpPr>
            <a:spLocks noGrp="1"/>
          </p:cNvSpPr>
          <p:nvPr>
            <p:ph idx="1"/>
          </p:nvPr>
        </p:nvSpPr>
        <p:spPr>
          <a:xfrm>
            <a:off x="762000" y="1219200"/>
            <a:ext cx="8229600" cy="2081100"/>
          </a:xfrm>
        </p:spPr>
        <p:txBody>
          <a:bodyPr/>
          <a:lstStyle/>
          <a:p>
            <a:endParaRPr lang="de-DE" sz="1800" dirty="0"/>
          </a:p>
          <a:p>
            <a:endParaRPr lang="de-DE" sz="1800" dirty="0"/>
          </a:p>
          <a:p>
            <a:endParaRPr lang="de-DE" sz="1800" dirty="0"/>
          </a:p>
          <a:p>
            <a:endParaRPr lang="de-DE" sz="1800" dirty="0"/>
          </a:p>
          <a:p>
            <a:r>
              <a:rPr lang="de-DE" sz="1800" dirty="0"/>
              <a:t>Der Beurteilungspegel ist abhängig von der Beurteilungszeit.</a:t>
            </a:r>
          </a:p>
          <a:p>
            <a:r>
              <a:rPr lang="de-DE" sz="1800" dirty="0"/>
              <a:t>Der Einwirkungsbereich ist abhängig vom Richtwert.</a:t>
            </a:r>
          </a:p>
          <a:p>
            <a:endParaRPr lang="de-DE" sz="1800" dirty="0"/>
          </a:p>
          <a:p>
            <a:endParaRPr lang="de-DE" sz="1800" dirty="0"/>
          </a:p>
        </p:txBody>
      </p:sp>
      <p:sp>
        <p:nvSpPr>
          <p:cNvPr id="4" name="Fußzeilenplatzhalter 3">
            <a:extLst>
              <a:ext uri="{FF2B5EF4-FFF2-40B4-BE49-F238E27FC236}">
                <a16:creationId xmlns:a16="http://schemas.microsoft.com/office/drawing/2014/main" id="{9EF422DD-E4BB-471A-B66C-FB8A0CC96C4A}"/>
              </a:ext>
            </a:extLst>
          </p:cNvPr>
          <p:cNvSpPr>
            <a:spLocks noGrp="1"/>
          </p:cNvSpPr>
          <p:nvPr>
            <p:ph type="ftr" sz="quarter" idx="13"/>
          </p:nvPr>
        </p:nvSpPr>
        <p:spPr/>
        <p:txBody>
          <a:bodyPr/>
          <a:lstStyle/>
          <a:p>
            <a:r>
              <a:rPr lang="de-DE"/>
              <a:t>Zum Einwirkungsbereich der TA Lärm, DAGA 2021, Wien</a:t>
            </a:r>
            <a:endParaRPr lang="de-DE" dirty="0"/>
          </a:p>
        </p:txBody>
      </p:sp>
      <p:sp>
        <p:nvSpPr>
          <p:cNvPr id="5" name="Text Box 4">
            <a:extLst>
              <a:ext uri="{FF2B5EF4-FFF2-40B4-BE49-F238E27FC236}">
                <a16:creationId xmlns:a16="http://schemas.microsoft.com/office/drawing/2014/main" id="{2351143D-FB04-44D1-90B6-FB8F4800639C}"/>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Strategie für den richtigen Weg</a:t>
            </a:r>
          </a:p>
        </p:txBody>
      </p:sp>
      <p:sp>
        <p:nvSpPr>
          <p:cNvPr id="6" name="Textfeld 5">
            <a:extLst>
              <a:ext uri="{FF2B5EF4-FFF2-40B4-BE49-F238E27FC236}">
                <a16:creationId xmlns:a16="http://schemas.microsoft.com/office/drawing/2014/main" id="{8F2C52BC-A4A1-4EF0-9270-954FADB4AC4D}"/>
              </a:ext>
            </a:extLst>
          </p:cNvPr>
          <p:cNvSpPr txBox="1"/>
          <p:nvPr/>
        </p:nvSpPr>
        <p:spPr>
          <a:xfrm>
            <a:off x="1398722" y="1208547"/>
            <a:ext cx="6365929" cy="90794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ts val="600"/>
              </a:spcBef>
            </a:pPr>
            <a:r>
              <a:rPr lang="de-DE" sz="1600" b="1" i="1" dirty="0">
                <a:effectLst/>
                <a:latin typeface="Times New Roman" panose="02020603050405020304" pitchFamily="18" charset="0"/>
                <a:ea typeface="Times New Roman" panose="02020603050405020304" pitchFamily="18" charset="0"/>
              </a:rPr>
              <a:t>2.2 Einwirkungsbereich einer Anlage</a:t>
            </a:r>
          </a:p>
          <a:p>
            <a:pPr marL="342900" lvl="0" indent="-342900">
              <a:spcBef>
                <a:spcPts val="600"/>
              </a:spcBef>
              <a:buFont typeface="+mj-lt"/>
              <a:buAutoNum type="alphaLcParenR"/>
            </a:pPr>
            <a:r>
              <a:rPr lang="de-DE" sz="1600" i="1" dirty="0">
                <a:effectLst/>
                <a:latin typeface="Times New Roman" panose="02020603050405020304" pitchFamily="18" charset="0"/>
                <a:ea typeface="Times New Roman" panose="02020603050405020304" pitchFamily="18" charset="0"/>
              </a:rPr>
              <a:t>einen </a:t>
            </a:r>
            <a:r>
              <a:rPr lang="de-DE" sz="1600" i="1" dirty="0">
                <a:solidFill>
                  <a:srgbClr val="C00000"/>
                </a:solidFill>
                <a:effectLst/>
                <a:latin typeface="Times New Roman" panose="02020603050405020304" pitchFamily="18" charset="0"/>
                <a:ea typeface="Times New Roman" panose="02020603050405020304" pitchFamily="18" charset="0"/>
              </a:rPr>
              <a:t>Beurteilungspegel</a:t>
            </a:r>
            <a:r>
              <a:rPr lang="de-DE" sz="1600" i="1" dirty="0">
                <a:effectLst/>
                <a:latin typeface="Times New Roman" panose="02020603050405020304" pitchFamily="18" charset="0"/>
                <a:ea typeface="Times New Roman" panose="02020603050405020304" pitchFamily="18" charset="0"/>
              </a:rPr>
              <a:t> verursachen, der weniger als 10 dB(A) unter dem für diese Fläche maßgebenden </a:t>
            </a:r>
            <a:r>
              <a:rPr lang="de-DE" sz="1600" i="1" dirty="0">
                <a:solidFill>
                  <a:srgbClr val="C00000"/>
                </a:solidFill>
                <a:effectLst/>
                <a:latin typeface="Times New Roman" panose="02020603050405020304" pitchFamily="18" charset="0"/>
                <a:ea typeface="Times New Roman" panose="02020603050405020304" pitchFamily="18" charset="0"/>
              </a:rPr>
              <a:t>Immissionsrichtwert</a:t>
            </a:r>
            <a:r>
              <a:rPr lang="de-DE" sz="1600" i="1" dirty="0">
                <a:effectLst/>
                <a:latin typeface="Times New Roman" panose="02020603050405020304" pitchFamily="18" charset="0"/>
                <a:ea typeface="Times New Roman" panose="02020603050405020304" pitchFamily="18" charset="0"/>
              </a:rPr>
              <a:t> liegt,</a:t>
            </a:r>
            <a:endParaRPr lang="de-DE" sz="1600" dirty="0"/>
          </a:p>
        </p:txBody>
      </p:sp>
      <p:sp>
        <p:nvSpPr>
          <p:cNvPr id="7" name="Pfeil: nach unten 6">
            <a:extLst>
              <a:ext uri="{FF2B5EF4-FFF2-40B4-BE49-F238E27FC236}">
                <a16:creationId xmlns:a16="http://schemas.microsoft.com/office/drawing/2014/main" id="{00BCD5CF-865A-416D-BEF9-2A841B6F8847}"/>
              </a:ext>
            </a:extLst>
          </p:cNvPr>
          <p:cNvSpPr/>
          <p:nvPr/>
        </p:nvSpPr>
        <p:spPr bwMode="auto">
          <a:xfrm>
            <a:off x="4415079" y="3402468"/>
            <a:ext cx="333214" cy="476573"/>
          </a:xfrm>
          <a:prstGeom prst="downArrow">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12" name="Textfeld 11">
            <a:extLst>
              <a:ext uri="{FF2B5EF4-FFF2-40B4-BE49-F238E27FC236}">
                <a16:creationId xmlns:a16="http://schemas.microsoft.com/office/drawing/2014/main" id="{6D9A45A5-EAEB-44BE-962C-9A3B70E7C74F}"/>
              </a:ext>
            </a:extLst>
          </p:cNvPr>
          <p:cNvSpPr txBox="1"/>
          <p:nvPr/>
        </p:nvSpPr>
        <p:spPr>
          <a:xfrm>
            <a:off x="1398722" y="3940273"/>
            <a:ext cx="6365929"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de-DE" sz="1600" dirty="0">
                <a:latin typeface="+mn-lt"/>
              </a:rPr>
              <a:t>Es gibt für jede bestimmungsgemäße Betriebsart der Anlage insgesamt 11 Einwirkungsbereiche.</a:t>
            </a:r>
          </a:p>
        </p:txBody>
      </p:sp>
      <p:sp>
        <p:nvSpPr>
          <p:cNvPr id="13" name="Textfeld 12">
            <a:extLst>
              <a:ext uri="{FF2B5EF4-FFF2-40B4-BE49-F238E27FC236}">
                <a16:creationId xmlns:a16="http://schemas.microsoft.com/office/drawing/2014/main" id="{01107B24-3608-45AD-B9AD-4F3C56E8746A}"/>
              </a:ext>
            </a:extLst>
          </p:cNvPr>
          <p:cNvSpPr txBox="1"/>
          <p:nvPr/>
        </p:nvSpPr>
        <p:spPr>
          <a:xfrm>
            <a:off x="1398722" y="5521788"/>
            <a:ext cx="274707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de-DE" sz="1600" dirty="0">
                <a:latin typeface="+mn-lt"/>
              </a:rPr>
              <a:t>6 Einwirkungsbereiche für die Beurteilungszeit Tags</a:t>
            </a:r>
          </a:p>
        </p:txBody>
      </p:sp>
      <p:sp>
        <p:nvSpPr>
          <p:cNvPr id="14" name="Textfeld 13">
            <a:extLst>
              <a:ext uri="{FF2B5EF4-FFF2-40B4-BE49-F238E27FC236}">
                <a16:creationId xmlns:a16="http://schemas.microsoft.com/office/drawing/2014/main" id="{5C899F9B-54D1-41CB-91BC-37C4F493F2B0}"/>
              </a:ext>
            </a:extLst>
          </p:cNvPr>
          <p:cNvSpPr txBox="1"/>
          <p:nvPr/>
        </p:nvSpPr>
        <p:spPr>
          <a:xfrm>
            <a:off x="5017576" y="5521787"/>
            <a:ext cx="274707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de-DE" sz="1600" dirty="0">
                <a:latin typeface="+mn-lt"/>
              </a:rPr>
              <a:t>5 Einwirkungsbereiche für die Beurteilungszeit Nachts</a:t>
            </a:r>
          </a:p>
        </p:txBody>
      </p:sp>
      <p:cxnSp>
        <p:nvCxnSpPr>
          <p:cNvPr id="16" name="Verbinder: gewinkelt 15">
            <a:extLst>
              <a:ext uri="{FF2B5EF4-FFF2-40B4-BE49-F238E27FC236}">
                <a16:creationId xmlns:a16="http://schemas.microsoft.com/office/drawing/2014/main" id="{13BFCFFE-75EA-447C-AE03-285CE1818AE9}"/>
              </a:ext>
            </a:extLst>
          </p:cNvPr>
          <p:cNvCxnSpPr>
            <a:stCxn id="12" idx="2"/>
            <a:endCxn id="13" idx="0"/>
          </p:cNvCxnSpPr>
          <p:nvPr/>
        </p:nvCxnSpPr>
        <p:spPr bwMode="auto">
          <a:xfrm rot="5400000">
            <a:off x="3178604" y="4118705"/>
            <a:ext cx="996740" cy="1809427"/>
          </a:xfrm>
          <a:prstGeom prst="bentConnector3">
            <a:avLst/>
          </a:prstGeom>
          <a:solidFill>
            <a:schemeClr val="accent1"/>
          </a:solidFill>
          <a:ln w="12700" cap="sq" cmpd="sng" algn="ctr">
            <a:solidFill>
              <a:schemeClr val="tx1"/>
            </a:solidFill>
            <a:prstDash val="solid"/>
            <a:round/>
            <a:headEnd type="none" w="sm" len="sm"/>
            <a:tailEnd type="triangle"/>
          </a:ln>
          <a:effectLst/>
        </p:spPr>
      </p:cxnSp>
      <p:cxnSp>
        <p:nvCxnSpPr>
          <p:cNvPr id="18" name="Verbinder: gewinkelt 17">
            <a:extLst>
              <a:ext uri="{FF2B5EF4-FFF2-40B4-BE49-F238E27FC236}">
                <a16:creationId xmlns:a16="http://schemas.microsoft.com/office/drawing/2014/main" id="{D27B8350-D3DC-4850-ACFD-5B6FCEA47ED0}"/>
              </a:ext>
            </a:extLst>
          </p:cNvPr>
          <p:cNvCxnSpPr>
            <a:stCxn id="12" idx="2"/>
            <a:endCxn id="14" idx="0"/>
          </p:cNvCxnSpPr>
          <p:nvPr/>
        </p:nvCxnSpPr>
        <p:spPr bwMode="auto">
          <a:xfrm rot="16200000" flipH="1">
            <a:off x="4988031" y="4118703"/>
            <a:ext cx="996739" cy="1809427"/>
          </a:xfrm>
          <a:prstGeom prst="bentConnector3">
            <a:avLst/>
          </a:prstGeom>
          <a:solidFill>
            <a:schemeClr val="accent1"/>
          </a:solidFill>
          <a:ln w="12700" cap="sq" cmpd="sng" algn="ctr">
            <a:solidFill>
              <a:schemeClr val="tx1"/>
            </a:solidFill>
            <a:prstDash val="solid"/>
            <a:round/>
            <a:headEnd type="none" w="sm" len="sm"/>
            <a:tailEnd type="triangle"/>
          </a:ln>
          <a:effectLst/>
        </p:spPr>
      </p:cxnSp>
      <p:grpSp>
        <p:nvGrpSpPr>
          <p:cNvPr id="19" name="Gruppieren 18">
            <a:extLst>
              <a:ext uri="{FF2B5EF4-FFF2-40B4-BE49-F238E27FC236}">
                <a16:creationId xmlns:a16="http://schemas.microsoft.com/office/drawing/2014/main" id="{58A5B9BD-7DEA-4253-A0F9-FC27B650A7AE}"/>
              </a:ext>
            </a:extLst>
          </p:cNvPr>
          <p:cNvGrpSpPr/>
          <p:nvPr/>
        </p:nvGrpSpPr>
        <p:grpSpPr>
          <a:xfrm flipV="1">
            <a:off x="2555377" y="4800602"/>
            <a:ext cx="437374" cy="439946"/>
            <a:chOff x="2439229" y="5166931"/>
            <a:chExt cx="838200" cy="838200"/>
          </a:xfrm>
          <a:solidFill>
            <a:srgbClr val="FF9900"/>
          </a:solidFill>
        </p:grpSpPr>
        <p:sp>
          <p:nvSpPr>
            <p:cNvPr id="20" name="Grafik 8" descr="Sonne mit einfarbiger Füllung">
              <a:extLst>
                <a:ext uri="{FF2B5EF4-FFF2-40B4-BE49-F238E27FC236}">
                  <a16:creationId xmlns:a16="http://schemas.microsoft.com/office/drawing/2014/main" id="{281B23E2-6EA5-4D15-86D0-E8CF8E38A331}"/>
                </a:ext>
              </a:extLst>
            </p:cNvPr>
            <p:cNvSpPr/>
            <p:nvPr/>
          </p:nvSpPr>
          <p:spPr>
            <a:xfrm>
              <a:off x="243922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21" name="Grafik 8" descr="Sonne mit einfarbiger Füllung">
              <a:extLst>
                <a:ext uri="{FF2B5EF4-FFF2-40B4-BE49-F238E27FC236}">
                  <a16:creationId xmlns:a16="http://schemas.microsoft.com/office/drawing/2014/main" id="{0CE4A486-3538-46CB-9C68-C7A76C1324FB}"/>
                </a:ext>
              </a:extLst>
            </p:cNvPr>
            <p:cNvSpPr/>
            <p:nvPr/>
          </p:nvSpPr>
          <p:spPr>
            <a:xfrm>
              <a:off x="310597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22" name="Grafik 8" descr="Sonne mit einfarbiger Füllung">
              <a:extLst>
                <a:ext uri="{FF2B5EF4-FFF2-40B4-BE49-F238E27FC236}">
                  <a16:creationId xmlns:a16="http://schemas.microsoft.com/office/drawing/2014/main" id="{0F0FA813-1970-44C2-982D-4121E9748A42}"/>
                </a:ext>
              </a:extLst>
            </p:cNvPr>
            <p:cNvSpPr/>
            <p:nvPr/>
          </p:nvSpPr>
          <p:spPr>
            <a:xfrm>
              <a:off x="2648779" y="5376481"/>
              <a:ext cx="419100" cy="419100"/>
            </a:xfrm>
            <a:custGeom>
              <a:avLst/>
              <a:gdLst>
                <a:gd name="connsiteX0" fmla="*/ 419100 w 419100"/>
                <a:gd name="connsiteY0" fmla="*/ 209550 h 419100"/>
                <a:gd name="connsiteX1" fmla="*/ 209550 w 419100"/>
                <a:gd name="connsiteY1" fmla="*/ 419100 h 419100"/>
                <a:gd name="connsiteX2" fmla="*/ 0 w 419100"/>
                <a:gd name="connsiteY2" fmla="*/ 209550 h 419100"/>
                <a:gd name="connsiteX3" fmla="*/ 209550 w 419100"/>
                <a:gd name="connsiteY3" fmla="*/ 0 h 419100"/>
                <a:gd name="connsiteX4" fmla="*/ 419100 w 419100"/>
                <a:gd name="connsiteY4" fmla="*/ 20955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19100" y="209550"/>
                  </a:moveTo>
                  <a:cubicBezTo>
                    <a:pt x="419100" y="325281"/>
                    <a:pt x="325281" y="419100"/>
                    <a:pt x="209550" y="419100"/>
                  </a:cubicBezTo>
                  <a:cubicBezTo>
                    <a:pt x="93819" y="419100"/>
                    <a:pt x="0" y="325281"/>
                    <a:pt x="0" y="209550"/>
                  </a:cubicBezTo>
                  <a:cubicBezTo>
                    <a:pt x="0" y="93819"/>
                    <a:pt x="93819" y="0"/>
                    <a:pt x="209550" y="0"/>
                  </a:cubicBezTo>
                  <a:cubicBezTo>
                    <a:pt x="325281" y="0"/>
                    <a:pt x="419100" y="93819"/>
                    <a:pt x="419100" y="209550"/>
                  </a:cubicBezTo>
                  <a:close/>
                </a:path>
              </a:pathLst>
            </a:custGeom>
            <a:grpFill/>
            <a:ln w="9525" cap="flat">
              <a:noFill/>
              <a:prstDash val="solid"/>
              <a:miter/>
            </a:ln>
          </p:spPr>
          <p:txBody>
            <a:bodyPr rtlCol="0" anchor="ctr"/>
            <a:lstStyle/>
            <a:p>
              <a:endParaRPr lang="de-DE"/>
            </a:p>
          </p:txBody>
        </p:sp>
        <p:sp>
          <p:nvSpPr>
            <p:cNvPr id="23" name="Grafik 8" descr="Sonne mit einfarbiger Füllung">
              <a:extLst>
                <a:ext uri="{FF2B5EF4-FFF2-40B4-BE49-F238E27FC236}">
                  <a16:creationId xmlns:a16="http://schemas.microsoft.com/office/drawing/2014/main" id="{136BD9B6-F9FF-4441-A562-C8069153D7D1}"/>
                </a:ext>
              </a:extLst>
            </p:cNvPr>
            <p:cNvSpPr/>
            <p:nvPr/>
          </p:nvSpPr>
          <p:spPr>
            <a:xfrm>
              <a:off x="2829754" y="583368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24" name="Grafik 8" descr="Sonne mit einfarbiger Füllung">
              <a:extLst>
                <a:ext uri="{FF2B5EF4-FFF2-40B4-BE49-F238E27FC236}">
                  <a16:creationId xmlns:a16="http://schemas.microsoft.com/office/drawing/2014/main" id="{C4D82E92-6F3D-4D59-9EC4-F8B9AFE65DB2}"/>
                </a:ext>
              </a:extLst>
            </p:cNvPr>
            <p:cNvSpPr/>
            <p:nvPr/>
          </p:nvSpPr>
          <p:spPr>
            <a:xfrm>
              <a:off x="2829754" y="516693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25" name="Grafik 8" descr="Sonne mit einfarbiger Füllung">
              <a:extLst>
                <a:ext uri="{FF2B5EF4-FFF2-40B4-BE49-F238E27FC236}">
                  <a16:creationId xmlns:a16="http://schemas.microsoft.com/office/drawing/2014/main" id="{48E24EE7-4415-4A47-9B4E-A268C82A1898}"/>
                </a:ext>
              </a:extLst>
            </p:cNvPr>
            <p:cNvSpPr/>
            <p:nvPr/>
          </p:nvSpPr>
          <p:spPr>
            <a:xfrm rot="8100000">
              <a:off x="2536404" y="5792688"/>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26" name="Grafik 8" descr="Sonne mit einfarbiger Füllung">
              <a:extLst>
                <a:ext uri="{FF2B5EF4-FFF2-40B4-BE49-F238E27FC236}">
                  <a16:creationId xmlns:a16="http://schemas.microsoft.com/office/drawing/2014/main" id="{D33F97B2-E172-4D91-9841-1071F13509A9}"/>
                </a:ext>
              </a:extLst>
            </p:cNvPr>
            <p:cNvSpPr/>
            <p:nvPr/>
          </p:nvSpPr>
          <p:spPr>
            <a:xfrm rot="8100000">
              <a:off x="3008800" y="5322200"/>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27" name="Grafik 8" descr="Sonne mit einfarbiger Füllung">
              <a:extLst>
                <a:ext uri="{FF2B5EF4-FFF2-40B4-BE49-F238E27FC236}">
                  <a16:creationId xmlns:a16="http://schemas.microsoft.com/office/drawing/2014/main" id="{846D4849-AF25-4011-9FE5-79D0ED44C025}"/>
                </a:ext>
              </a:extLst>
            </p:cNvPr>
            <p:cNvSpPr/>
            <p:nvPr/>
          </p:nvSpPr>
          <p:spPr>
            <a:xfrm rot="8100000">
              <a:off x="2594485" y="5264114"/>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sp>
          <p:nvSpPr>
            <p:cNvPr id="28" name="Grafik 8" descr="Sonne mit einfarbiger Füllung">
              <a:extLst>
                <a:ext uri="{FF2B5EF4-FFF2-40B4-BE49-F238E27FC236}">
                  <a16:creationId xmlns:a16="http://schemas.microsoft.com/office/drawing/2014/main" id="{7FDE45FC-C093-4EE3-9487-43812BF18EE4}"/>
                </a:ext>
              </a:extLst>
            </p:cNvPr>
            <p:cNvSpPr/>
            <p:nvPr/>
          </p:nvSpPr>
          <p:spPr>
            <a:xfrm rot="8100000">
              <a:off x="3065009" y="5736483"/>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grpSp>
      <p:pic>
        <p:nvPicPr>
          <p:cNvPr id="29" name="Grafik 28" descr="Mond und Sterne mit einfarbiger Füllung">
            <a:extLst>
              <a:ext uri="{FF2B5EF4-FFF2-40B4-BE49-F238E27FC236}">
                <a16:creationId xmlns:a16="http://schemas.microsoft.com/office/drawing/2014/main" id="{8266DD81-F38D-4B20-9EA5-8ACCE17201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90278" y="4812363"/>
            <a:ext cx="401670" cy="401670"/>
          </a:xfrm>
          <a:prstGeom prst="rect">
            <a:avLst/>
          </a:prstGeom>
        </p:spPr>
      </p:pic>
      <p:pic>
        <p:nvPicPr>
          <p:cNvPr id="9" name="Aufgezeichneter Sound">
            <a:hlinkClick r:id="" action="ppaction://media"/>
            <a:extLst>
              <a:ext uri="{FF2B5EF4-FFF2-40B4-BE49-F238E27FC236}">
                <a16:creationId xmlns:a16="http://schemas.microsoft.com/office/drawing/2014/main" id="{147BD488-8D51-48F4-8481-1F58BC86D5E7}"/>
              </a:ext>
            </a:extLst>
          </p:cNvPr>
          <p:cNvPicPr>
            <a:picLocks noChangeAspect="1"/>
          </p:cNvPicPr>
          <p:nvPr>
            <a:audioFile r:link="rId1"/>
            <p:extLst>
              <p:ext uri="{DAA4B4D4-6D71-4841-9C94-3DE7FCFB9230}">
                <p14:media xmlns:p14="http://schemas.microsoft.com/office/powerpoint/2010/main" r:embed="rId2">
                  <p14:trim st="1728" end="1402.5034"/>
                </p14:media>
              </p:ext>
            </p:extLst>
          </p:nvPr>
        </p:nvPicPr>
        <p:blipFill>
          <a:blip r:embed="rId6"/>
          <a:stretch>
            <a:fillRect/>
          </a:stretch>
        </p:blipFill>
        <p:spPr>
          <a:xfrm>
            <a:off x="-536414" y="416732"/>
            <a:ext cx="406400" cy="406400"/>
          </a:xfrm>
          <a:prstGeom prst="rect">
            <a:avLst/>
          </a:prstGeom>
        </p:spPr>
      </p:pic>
    </p:spTree>
    <p:extLst>
      <p:ext uri="{BB962C8B-B14F-4D97-AF65-F5344CB8AC3E}">
        <p14:creationId xmlns:p14="http://schemas.microsoft.com/office/powerpoint/2010/main" val="1941293810"/>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88" fill="hold"/>
                                        <p:tgtEl>
                                          <p:spTgt spid="9"/>
                                        </p:tgtEl>
                                      </p:cBhvr>
                                    </p:cmd>
                                  </p:childTnLst>
                                </p:cTn>
                              </p:par>
                              <p:par>
                                <p:cTn id="7" presetID="10" presetClass="entr" presetSubtype="0" fill="hold" grpId="0" nodeType="withEffect">
                                  <p:stCondLst>
                                    <p:cond delay="2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2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20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2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200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9"/>
                </p:tgtEl>
              </p:cMediaNode>
            </p:audio>
          </p:childTnLst>
        </p:cTn>
      </p:par>
    </p:tnLst>
    <p:bldLst>
      <p:bldP spid="7"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CD90D-416A-4EE8-B536-9D8D24B86A74}"/>
              </a:ext>
            </a:extLst>
          </p:cNvPr>
          <p:cNvSpPr>
            <a:spLocks noGrp="1"/>
          </p:cNvSpPr>
          <p:nvPr>
            <p:ph type="title"/>
          </p:nvPr>
        </p:nvSpPr>
        <p:spPr/>
        <p:txBody>
          <a:bodyPr/>
          <a:lstStyle/>
          <a:p>
            <a:r>
              <a:rPr lang="de-DE" dirty="0"/>
              <a:t>Wirkbereiche</a:t>
            </a:r>
            <a:br>
              <a:rPr lang="de-DE" dirty="0"/>
            </a:br>
            <a:r>
              <a:rPr lang="de-DE" sz="1600" dirty="0"/>
              <a:t>Übersetzung der Bedingung TA Lärm 2.2 a in Flächen</a:t>
            </a:r>
          </a:p>
        </p:txBody>
      </p:sp>
      <p:sp>
        <p:nvSpPr>
          <p:cNvPr id="3" name="Inhaltsplatzhalter 2">
            <a:extLst>
              <a:ext uri="{FF2B5EF4-FFF2-40B4-BE49-F238E27FC236}">
                <a16:creationId xmlns:a16="http://schemas.microsoft.com/office/drawing/2014/main" id="{79D1EE11-F2B9-4CA4-8F94-CB28822CCAEF}"/>
              </a:ext>
            </a:extLst>
          </p:cNvPr>
          <p:cNvSpPr>
            <a:spLocks noGrp="1"/>
          </p:cNvSpPr>
          <p:nvPr>
            <p:ph idx="1"/>
          </p:nvPr>
        </p:nvSpPr>
        <p:spPr>
          <a:xfrm>
            <a:off x="762000" y="1219201"/>
            <a:ext cx="8229600" cy="2097404"/>
          </a:xfrm>
        </p:spPr>
        <p:txBody>
          <a:bodyPr/>
          <a:lstStyle/>
          <a:p>
            <a:endParaRPr lang="de-DE" sz="1800" dirty="0"/>
          </a:p>
          <a:p>
            <a:r>
              <a:rPr lang="de-DE" sz="1600" dirty="0"/>
              <a:t>Zur Darstellung des Wegs zum maßgeblichen Immissionsort über den Einwirkungsbereich beschränken wir uns zunächst auf ‚Tags‘ und auf die Bedingung für den Beurteilungspegel TA Lärm 2.2 a.</a:t>
            </a:r>
          </a:p>
          <a:p>
            <a:endParaRPr lang="de-DE" sz="1600" dirty="0"/>
          </a:p>
          <a:p>
            <a:r>
              <a:rPr lang="de-DE" sz="1600" dirty="0"/>
              <a:t>Für die Beurteilungszeit Tags verbleiben 6 Immissionsrichtwerte:</a:t>
            </a:r>
            <a:br>
              <a:rPr lang="de-DE" sz="1600" dirty="0"/>
            </a:br>
            <a:r>
              <a:rPr lang="de-DE" sz="1600" dirty="0"/>
              <a:t>70 dB(A), 65 dB(A), 60 dB(A), 55 dB(A), 50 dB(A), 45 dB(A)</a:t>
            </a:r>
          </a:p>
        </p:txBody>
      </p:sp>
      <p:sp>
        <p:nvSpPr>
          <p:cNvPr id="4" name="Fußzeilenplatzhalter 3">
            <a:extLst>
              <a:ext uri="{FF2B5EF4-FFF2-40B4-BE49-F238E27FC236}">
                <a16:creationId xmlns:a16="http://schemas.microsoft.com/office/drawing/2014/main" id="{9EF422DD-E4BB-471A-B66C-FB8A0CC96C4A}"/>
              </a:ext>
            </a:extLst>
          </p:cNvPr>
          <p:cNvSpPr>
            <a:spLocks noGrp="1"/>
          </p:cNvSpPr>
          <p:nvPr>
            <p:ph type="ftr" sz="quarter" idx="13"/>
          </p:nvPr>
        </p:nvSpPr>
        <p:spPr/>
        <p:txBody>
          <a:bodyPr/>
          <a:lstStyle/>
          <a:p>
            <a:r>
              <a:rPr lang="de-DE"/>
              <a:t>Zum Einwirkungsbereich der TA Lärm, DAGA 2021, Wien</a:t>
            </a:r>
            <a:endParaRPr lang="de-DE" dirty="0"/>
          </a:p>
        </p:txBody>
      </p:sp>
      <p:sp>
        <p:nvSpPr>
          <p:cNvPr id="5" name="Text Box 4">
            <a:extLst>
              <a:ext uri="{FF2B5EF4-FFF2-40B4-BE49-F238E27FC236}">
                <a16:creationId xmlns:a16="http://schemas.microsoft.com/office/drawing/2014/main" id="{2351143D-FB04-44D1-90B6-FB8F4800639C}"/>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Strategie für den richtigen Weg</a:t>
            </a:r>
          </a:p>
        </p:txBody>
      </p:sp>
      <p:sp>
        <p:nvSpPr>
          <p:cNvPr id="9" name="Textfeld 8">
            <a:extLst>
              <a:ext uri="{FF2B5EF4-FFF2-40B4-BE49-F238E27FC236}">
                <a16:creationId xmlns:a16="http://schemas.microsoft.com/office/drawing/2014/main" id="{62A727B6-F121-4CEA-A110-EF820552FC10}"/>
              </a:ext>
            </a:extLst>
          </p:cNvPr>
          <p:cNvSpPr txBox="1"/>
          <p:nvPr/>
        </p:nvSpPr>
        <p:spPr>
          <a:xfrm>
            <a:off x="4424766" y="4336977"/>
            <a:ext cx="4161295"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de-DE" sz="1600" dirty="0">
                <a:latin typeface="+mn-lt"/>
              </a:rPr>
              <a:t>Für jeden Richtwert lässt sich die Fläche bestimmen, in der der Beurteilungspegel größer ist IRW - 10 dB(A). </a:t>
            </a:r>
          </a:p>
        </p:txBody>
      </p:sp>
      <p:sp>
        <p:nvSpPr>
          <p:cNvPr id="11" name="Textfeld 10">
            <a:extLst>
              <a:ext uri="{FF2B5EF4-FFF2-40B4-BE49-F238E27FC236}">
                <a16:creationId xmlns:a16="http://schemas.microsoft.com/office/drawing/2014/main" id="{666E5E9F-7C1B-4F67-8861-F7FCDBF27135}"/>
              </a:ext>
            </a:extLst>
          </p:cNvPr>
          <p:cNvSpPr txBox="1"/>
          <p:nvPr/>
        </p:nvSpPr>
        <p:spPr>
          <a:xfrm>
            <a:off x="4424765" y="5529636"/>
            <a:ext cx="416129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de-DE" sz="1600" dirty="0">
                <a:latin typeface="+mn-lt"/>
              </a:rPr>
              <a:t>Diese Fläche    nennen wir den</a:t>
            </a:r>
            <a:br>
              <a:rPr lang="de-DE" sz="1600" dirty="0">
                <a:latin typeface="+mn-lt"/>
              </a:rPr>
            </a:br>
            <a:r>
              <a:rPr lang="de-DE" sz="1600" dirty="0">
                <a:latin typeface="+mn-lt"/>
              </a:rPr>
              <a:t>Wirkbereich des Richtwertes.</a:t>
            </a:r>
          </a:p>
        </p:txBody>
      </p:sp>
      <p:grpSp>
        <p:nvGrpSpPr>
          <p:cNvPr id="18" name="Gruppieren 17">
            <a:extLst>
              <a:ext uri="{FF2B5EF4-FFF2-40B4-BE49-F238E27FC236}">
                <a16:creationId xmlns:a16="http://schemas.microsoft.com/office/drawing/2014/main" id="{FB5CFD17-F989-44E7-B5C2-AB796A5C6556}"/>
              </a:ext>
            </a:extLst>
          </p:cNvPr>
          <p:cNvGrpSpPr/>
          <p:nvPr/>
        </p:nvGrpSpPr>
        <p:grpSpPr>
          <a:xfrm>
            <a:off x="907843" y="3432562"/>
            <a:ext cx="3041122" cy="3041122"/>
            <a:chOff x="-281652" y="3383250"/>
            <a:chExt cx="3041122" cy="3041122"/>
          </a:xfrm>
        </p:grpSpPr>
        <p:sp>
          <p:nvSpPr>
            <p:cNvPr id="13" name="Ellipse 12">
              <a:extLst>
                <a:ext uri="{FF2B5EF4-FFF2-40B4-BE49-F238E27FC236}">
                  <a16:creationId xmlns:a16="http://schemas.microsoft.com/office/drawing/2014/main" id="{262A2100-E78A-47D8-9E88-E347823ABC06}"/>
                </a:ext>
              </a:extLst>
            </p:cNvPr>
            <p:cNvSpPr/>
            <p:nvPr/>
          </p:nvSpPr>
          <p:spPr bwMode="auto">
            <a:xfrm>
              <a:off x="-281652" y="3383250"/>
              <a:ext cx="3041122" cy="3041122"/>
            </a:xfrm>
            <a:prstGeom prst="ellipse">
              <a:avLst/>
            </a:prstGeom>
            <a:solidFill>
              <a:schemeClr val="accent3">
                <a:lumMod val="40000"/>
                <a:lumOff val="60000"/>
              </a:schemeClr>
            </a:solidFill>
            <a:ln w="12700" cap="sq" cmpd="sng" algn="ctr">
              <a:solidFill>
                <a:srgbClr val="836F05"/>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15" name="Ellipse 14">
              <a:extLst>
                <a:ext uri="{FF2B5EF4-FFF2-40B4-BE49-F238E27FC236}">
                  <a16:creationId xmlns:a16="http://schemas.microsoft.com/office/drawing/2014/main" id="{E251B2B1-F582-4CC0-9E41-A19B4EC10A0C}"/>
                </a:ext>
              </a:extLst>
            </p:cNvPr>
            <p:cNvSpPr/>
            <p:nvPr/>
          </p:nvSpPr>
          <p:spPr bwMode="auto">
            <a:xfrm>
              <a:off x="1153427" y="4818329"/>
              <a:ext cx="170965" cy="170965"/>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16" name="Ellipse 15">
              <a:extLst>
                <a:ext uri="{FF2B5EF4-FFF2-40B4-BE49-F238E27FC236}">
                  <a16:creationId xmlns:a16="http://schemas.microsoft.com/office/drawing/2014/main" id="{1DE6ED65-A93C-44AA-8526-6067BE28CD91}"/>
                </a:ext>
              </a:extLst>
            </p:cNvPr>
            <p:cNvSpPr/>
            <p:nvPr/>
          </p:nvSpPr>
          <p:spPr bwMode="auto">
            <a:xfrm>
              <a:off x="271566" y="3936468"/>
              <a:ext cx="1934686" cy="1934686"/>
            </a:xfrm>
            <a:prstGeom prst="ellipse">
              <a:avLst/>
            </a:prstGeom>
            <a:noFill/>
            <a:ln w="12700" cap="sq" cmpd="sng" algn="ctr">
              <a:solidFill>
                <a:schemeClr val="tx1"/>
              </a:solidFill>
              <a:prstDash val="sys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grpSp>
      <p:sp>
        <p:nvSpPr>
          <p:cNvPr id="17" name="Textfeld 16">
            <a:extLst>
              <a:ext uri="{FF2B5EF4-FFF2-40B4-BE49-F238E27FC236}">
                <a16:creationId xmlns:a16="http://schemas.microsoft.com/office/drawing/2014/main" id="{6D05644C-FC58-431F-A8FD-31D5FB75BA55}"/>
              </a:ext>
            </a:extLst>
          </p:cNvPr>
          <p:cNvSpPr txBox="1"/>
          <p:nvPr/>
        </p:nvSpPr>
        <p:spPr>
          <a:xfrm>
            <a:off x="1980602" y="3821829"/>
            <a:ext cx="895604" cy="276999"/>
          </a:xfrm>
          <a:prstGeom prst="rect">
            <a:avLst/>
          </a:prstGeom>
          <a:solidFill>
            <a:schemeClr val="tx1"/>
          </a:solidFill>
          <a:ln>
            <a:solidFill>
              <a:schemeClr val="tx2"/>
            </a:solidFill>
          </a:ln>
        </p:spPr>
        <p:txBody>
          <a:bodyPr wrap="square" rtlCol="0">
            <a:spAutoFit/>
          </a:bodyPr>
          <a:lstStyle/>
          <a:p>
            <a:pPr algn="ctr"/>
            <a:r>
              <a:rPr lang="de-DE" sz="1200" dirty="0" err="1">
                <a:solidFill>
                  <a:schemeClr val="bg2">
                    <a:lumMod val="90000"/>
                  </a:schemeClr>
                </a:solidFill>
                <a:latin typeface="+mn-lt"/>
              </a:rPr>
              <a:t>L</a:t>
            </a:r>
            <a:r>
              <a:rPr lang="de-DE" sz="1200" baseline="-25000" dirty="0" err="1">
                <a:solidFill>
                  <a:schemeClr val="bg2">
                    <a:lumMod val="90000"/>
                  </a:schemeClr>
                </a:solidFill>
                <a:latin typeface="+mn-lt"/>
              </a:rPr>
              <a:t>r</a:t>
            </a:r>
            <a:r>
              <a:rPr lang="de-DE" sz="1200" dirty="0">
                <a:solidFill>
                  <a:schemeClr val="bg2">
                    <a:lumMod val="90000"/>
                  </a:schemeClr>
                </a:solidFill>
                <a:latin typeface="+mn-lt"/>
              </a:rPr>
              <a:t> = IRW</a:t>
            </a:r>
          </a:p>
        </p:txBody>
      </p:sp>
      <p:sp>
        <p:nvSpPr>
          <p:cNvPr id="19" name="Textfeld 18">
            <a:extLst>
              <a:ext uri="{FF2B5EF4-FFF2-40B4-BE49-F238E27FC236}">
                <a16:creationId xmlns:a16="http://schemas.microsoft.com/office/drawing/2014/main" id="{651D1375-C170-436B-B5B0-A7A7199966A9}"/>
              </a:ext>
            </a:extLst>
          </p:cNvPr>
          <p:cNvSpPr txBox="1"/>
          <p:nvPr/>
        </p:nvSpPr>
        <p:spPr>
          <a:xfrm>
            <a:off x="1749479" y="6312643"/>
            <a:ext cx="1357850" cy="276999"/>
          </a:xfrm>
          <a:prstGeom prst="rect">
            <a:avLst/>
          </a:prstGeom>
          <a:solidFill>
            <a:srgbClr val="6E5F00"/>
          </a:solidFill>
          <a:ln>
            <a:solidFill>
              <a:srgbClr val="6E5F00"/>
            </a:solidFill>
          </a:ln>
        </p:spPr>
        <p:txBody>
          <a:bodyPr wrap="square" rtlCol="0">
            <a:spAutoFit/>
          </a:bodyPr>
          <a:lstStyle/>
          <a:p>
            <a:pPr algn="ctr"/>
            <a:r>
              <a:rPr lang="de-DE" sz="1200" dirty="0" err="1">
                <a:solidFill>
                  <a:schemeClr val="accent3">
                    <a:lumMod val="20000"/>
                    <a:lumOff val="80000"/>
                  </a:schemeClr>
                </a:solidFill>
                <a:latin typeface="+mn-lt"/>
              </a:rPr>
              <a:t>L</a:t>
            </a:r>
            <a:r>
              <a:rPr lang="de-DE" sz="1200" baseline="-25000" dirty="0" err="1">
                <a:solidFill>
                  <a:schemeClr val="accent3">
                    <a:lumMod val="20000"/>
                    <a:lumOff val="80000"/>
                  </a:schemeClr>
                </a:solidFill>
                <a:latin typeface="+mn-lt"/>
              </a:rPr>
              <a:t>r</a:t>
            </a:r>
            <a:r>
              <a:rPr lang="de-DE" sz="1200" dirty="0">
                <a:solidFill>
                  <a:schemeClr val="accent3">
                    <a:lumMod val="20000"/>
                    <a:lumOff val="80000"/>
                  </a:schemeClr>
                </a:solidFill>
                <a:latin typeface="+mn-lt"/>
              </a:rPr>
              <a:t> = IRW – 10 dB</a:t>
            </a:r>
          </a:p>
        </p:txBody>
      </p:sp>
      <p:sp>
        <p:nvSpPr>
          <p:cNvPr id="22" name="Ellipse 21">
            <a:extLst>
              <a:ext uri="{FF2B5EF4-FFF2-40B4-BE49-F238E27FC236}">
                <a16:creationId xmlns:a16="http://schemas.microsoft.com/office/drawing/2014/main" id="{F8054A5C-1434-4C57-8EBA-3E5629B7F5E6}"/>
              </a:ext>
            </a:extLst>
          </p:cNvPr>
          <p:cNvSpPr/>
          <p:nvPr/>
        </p:nvSpPr>
        <p:spPr bwMode="auto">
          <a:xfrm>
            <a:off x="5731171" y="5628988"/>
            <a:ext cx="162060" cy="162060"/>
          </a:xfrm>
          <a:prstGeom prst="ellipse">
            <a:avLst/>
          </a:prstGeom>
          <a:solidFill>
            <a:schemeClr val="accent3">
              <a:lumMod val="40000"/>
              <a:lumOff val="60000"/>
            </a:schemeClr>
          </a:solidFill>
          <a:ln w="12700" cap="sq" cmpd="sng" algn="ctr">
            <a:solidFill>
              <a:srgbClr val="836F05"/>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pic>
        <p:nvPicPr>
          <p:cNvPr id="26" name="Aufgezeichneter Sound">
            <a:hlinkClick r:id="" action="ppaction://media"/>
            <a:extLst>
              <a:ext uri="{FF2B5EF4-FFF2-40B4-BE49-F238E27FC236}">
                <a16:creationId xmlns:a16="http://schemas.microsoft.com/office/drawing/2014/main" id="{CB133404-06A5-4BA0-8B45-634DF6968840}"/>
              </a:ext>
            </a:extLst>
          </p:cNvPr>
          <p:cNvPicPr>
            <a:picLocks noChangeAspect="1"/>
          </p:cNvPicPr>
          <p:nvPr>
            <a:audioFile r:link="rId1"/>
            <p:extLst>
              <p:ext uri="{DAA4B4D4-6D71-4841-9C94-3DE7FCFB9230}">
                <p14:media xmlns:p14="http://schemas.microsoft.com/office/powerpoint/2010/main" r:embed="rId2">
                  <p14:trim end="21016.6349"/>
                </p14:media>
              </p:ext>
            </p:extLst>
          </p:nvPr>
        </p:nvPicPr>
        <p:blipFill>
          <a:blip r:embed="rId5"/>
          <a:stretch>
            <a:fillRect/>
          </a:stretch>
        </p:blipFill>
        <p:spPr>
          <a:xfrm>
            <a:off x="-493793" y="339724"/>
            <a:ext cx="406400" cy="406400"/>
          </a:xfrm>
          <a:prstGeom prst="rect">
            <a:avLst/>
          </a:prstGeom>
        </p:spPr>
      </p:pic>
      <p:pic>
        <p:nvPicPr>
          <p:cNvPr id="29" name="Aufgezeichneter Sound">
            <a:hlinkClick r:id="" action="ppaction://media"/>
            <a:extLst>
              <a:ext uri="{FF2B5EF4-FFF2-40B4-BE49-F238E27FC236}">
                <a16:creationId xmlns:a16="http://schemas.microsoft.com/office/drawing/2014/main" id="{651DD9C2-36BA-4488-9F30-1E75297A1475}"/>
              </a:ext>
            </a:extLst>
          </p:cNvPr>
          <p:cNvPicPr>
            <a:picLocks noChangeAspect="1"/>
          </p:cNvPicPr>
          <p:nvPr>
            <a:audioFile r:link="rId1"/>
            <p:extLst>
              <p:ext uri="{DAA4B4D4-6D71-4841-9C94-3DE7FCFB9230}">
                <p14:media xmlns:p14="http://schemas.microsoft.com/office/powerpoint/2010/main" r:embed="rId3">
                  <p14:trim st="960" end="1132.3537"/>
                </p14:media>
              </p:ext>
            </p:extLst>
          </p:nvPr>
        </p:nvPicPr>
        <p:blipFill>
          <a:blip r:embed="rId5"/>
          <a:stretch>
            <a:fillRect/>
          </a:stretch>
        </p:blipFill>
        <p:spPr>
          <a:xfrm>
            <a:off x="-493793" y="940593"/>
            <a:ext cx="406400" cy="406400"/>
          </a:xfrm>
          <a:prstGeom prst="rect">
            <a:avLst/>
          </a:prstGeom>
        </p:spPr>
      </p:pic>
    </p:spTree>
    <p:extLst>
      <p:ext uri="{BB962C8B-B14F-4D97-AF65-F5344CB8AC3E}">
        <p14:creationId xmlns:p14="http://schemas.microsoft.com/office/powerpoint/2010/main" val="3919508453"/>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594" fill="hold"/>
                                        <p:tgtEl>
                                          <p:spTgt spid="26"/>
                                        </p:tgtEl>
                                      </p:cBhvr>
                                    </p:cmd>
                                  </p:childTnLst>
                                </p:cTn>
                              </p:par>
                              <p:par>
                                <p:cTn id="7" presetID="10" presetClass="entr" presetSubtype="0" fill="hold" grpId="0" nodeType="withEffect">
                                  <p:stCondLst>
                                    <p:cond delay="13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grpId="0" nodeType="withEffect">
                                  <p:stCondLst>
                                    <p:cond delay="13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130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130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130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130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41594"/>
                            </p:stCondLst>
                            <p:childTnLst>
                              <p:par>
                                <p:cTn id="26" presetID="1" presetClass="mediacall" presetSubtype="0" fill="hold" nodeType="afterEffect">
                                  <p:stCondLst>
                                    <p:cond delay="0"/>
                                  </p:stCondLst>
                                  <p:childTnLst>
                                    <p:cmd type="call" cmd="playFrom(0.0)">
                                      <p:cBhvr>
                                        <p:cTn id="27" dur="2290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6"/>
                </p:tgtEl>
              </p:cMediaNode>
            </p:audio>
            <p:audio>
              <p:cMediaNode vol="80000">
                <p:cTn id="29" fill="hold" display="0">
                  <p:stCondLst>
                    <p:cond delay="indefinite"/>
                  </p:stCondLst>
                  <p:endCondLst>
                    <p:cond evt="onStopAudio" delay="0">
                      <p:tgtEl>
                        <p:sldTgt/>
                      </p:tgtEl>
                    </p:cond>
                  </p:endCondLst>
                </p:cTn>
                <p:tgtEl>
                  <p:spTgt spid="29"/>
                </p:tgtEl>
              </p:cMediaNode>
            </p:audio>
          </p:childTnLst>
        </p:cTn>
      </p:par>
    </p:tnLst>
    <p:bldLst>
      <p:bldP spid="9" grpId="0" animBg="1"/>
      <p:bldP spid="11" grpId="0" animBg="1"/>
      <p:bldP spid="17" grpId="0" animBg="1"/>
      <p:bldP spid="19"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CD90D-416A-4EE8-B536-9D8D24B86A74}"/>
              </a:ext>
            </a:extLst>
          </p:cNvPr>
          <p:cNvSpPr>
            <a:spLocks noGrp="1"/>
          </p:cNvSpPr>
          <p:nvPr>
            <p:ph type="title"/>
          </p:nvPr>
        </p:nvSpPr>
        <p:spPr/>
        <p:txBody>
          <a:bodyPr/>
          <a:lstStyle/>
          <a:p>
            <a:r>
              <a:rPr lang="de-DE" dirty="0"/>
              <a:t>Die 6 Wirkbereiche einer isotropen Quelle</a:t>
            </a:r>
            <a:br>
              <a:rPr lang="de-DE" dirty="0"/>
            </a:br>
            <a:r>
              <a:rPr lang="de-DE" sz="1600" dirty="0"/>
              <a:t>mit Kennzeichnung des Richtwerts und der zugehörigen Gebietszuweisungen</a:t>
            </a:r>
          </a:p>
        </p:txBody>
      </p:sp>
      <p:sp>
        <p:nvSpPr>
          <p:cNvPr id="4" name="Fußzeilenplatzhalter 3">
            <a:extLst>
              <a:ext uri="{FF2B5EF4-FFF2-40B4-BE49-F238E27FC236}">
                <a16:creationId xmlns:a16="http://schemas.microsoft.com/office/drawing/2014/main" id="{9EF422DD-E4BB-471A-B66C-FB8A0CC96C4A}"/>
              </a:ext>
            </a:extLst>
          </p:cNvPr>
          <p:cNvSpPr>
            <a:spLocks noGrp="1"/>
          </p:cNvSpPr>
          <p:nvPr>
            <p:ph type="ftr" sz="quarter" idx="13"/>
          </p:nvPr>
        </p:nvSpPr>
        <p:spPr/>
        <p:txBody>
          <a:bodyPr/>
          <a:lstStyle/>
          <a:p>
            <a:r>
              <a:rPr lang="de-DE"/>
              <a:t>Zum Einwirkungsbereich der TA Lärm, DAGA 2021, Wien</a:t>
            </a:r>
            <a:endParaRPr lang="de-DE" dirty="0"/>
          </a:p>
        </p:txBody>
      </p:sp>
      <p:grpSp>
        <p:nvGrpSpPr>
          <p:cNvPr id="3" name="Gruppieren 2">
            <a:extLst>
              <a:ext uri="{FF2B5EF4-FFF2-40B4-BE49-F238E27FC236}">
                <a16:creationId xmlns:a16="http://schemas.microsoft.com/office/drawing/2014/main" id="{C3EAE552-5C60-4E52-8990-B81020FC83C1}"/>
              </a:ext>
            </a:extLst>
          </p:cNvPr>
          <p:cNvGrpSpPr/>
          <p:nvPr/>
        </p:nvGrpSpPr>
        <p:grpSpPr>
          <a:xfrm>
            <a:off x="773775" y="1344136"/>
            <a:ext cx="497336" cy="552694"/>
            <a:chOff x="773775" y="1344136"/>
            <a:chExt cx="497336" cy="552694"/>
          </a:xfrm>
        </p:grpSpPr>
        <p:grpSp>
          <p:nvGrpSpPr>
            <p:cNvPr id="36" name="Gruppieren 35">
              <a:extLst>
                <a:ext uri="{FF2B5EF4-FFF2-40B4-BE49-F238E27FC236}">
                  <a16:creationId xmlns:a16="http://schemas.microsoft.com/office/drawing/2014/main" id="{659ED09C-F167-4C47-A58B-B944EFCA1C48}"/>
                </a:ext>
              </a:extLst>
            </p:cNvPr>
            <p:cNvGrpSpPr/>
            <p:nvPr/>
          </p:nvGrpSpPr>
          <p:grpSpPr>
            <a:xfrm>
              <a:off x="773775" y="1399494"/>
              <a:ext cx="497336" cy="497336"/>
              <a:chOff x="7849623" y="1478798"/>
              <a:chExt cx="875654" cy="875654"/>
            </a:xfrm>
          </p:grpSpPr>
          <p:sp>
            <p:nvSpPr>
              <p:cNvPr id="29" name="Ellipse 28">
                <a:extLst>
                  <a:ext uri="{FF2B5EF4-FFF2-40B4-BE49-F238E27FC236}">
                    <a16:creationId xmlns:a16="http://schemas.microsoft.com/office/drawing/2014/main" id="{7C63D6D7-E491-427C-88B4-7AF5AB87E708}"/>
                  </a:ext>
                </a:extLst>
              </p:cNvPr>
              <p:cNvSpPr/>
              <p:nvPr/>
            </p:nvSpPr>
            <p:spPr bwMode="auto">
              <a:xfrm>
                <a:off x="7849623" y="1478798"/>
                <a:ext cx="875654" cy="875654"/>
              </a:xfrm>
              <a:prstGeom prst="ellipse">
                <a:avLst/>
              </a:prstGeom>
              <a:solidFill>
                <a:schemeClr val="accent3">
                  <a:lumMod val="20000"/>
                  <a:lumOff val="80000"/>
                </a:schemeClr>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30" name="Textfeld 29">
                <a:extLst>
                  <a:ext uri="{FF2B5EF4-FFF2-40B4-BE49-F238E27FC236}">
                    <a16:creationId xmlns:a16="http://schemas.microsoft.com/office/drawing/2014/main" id="{5A05B2A5-9DC3-4B1B-8CEA-B6B8019602F2}"/>
                  </a:ext>
                </a:extLst>
              </p:cNvPr>
              <p:cNvSpPr txBox="1"/>
              <p:nvPr/>
            </p:nvSpPr>
            <p:spPr>
              <a:xfrm>
                <a:off x="8111119" y="1950106"/>
                <a:ext cx="352661" cy="215443"/>
              </a:xfrm>
              <a:prstGeom prst="rect">
                <a:avLst/>
              </a:prstGeom>
              <a:noFill/>
              <a:ln>
                <a:noFill/>
              </a:ln>
            </p:spPr>
            <p:txBody>
              <a:bodyPr wrap="none" lIns="0" tIns="0" rIns="0" bIns="0" rtlCol="0">
                <a:spAutoFit/>
              </a:bodyPr>
              <a:lstStyle/>
              <a:p>
                <a:pPr algn="ctr"/>
                <a:r>
                  <a:rPr lang="de-DE" sz="1400" dirty="0">
                    <a:solidFill>
                      <a:srgbClr val="C00000"/>
                    </a:solidFill>
                    <a:effectLst>
                      <a:outerShdw blurRad="38100" dist="38100" dir="2700000" algn="tl">
                        <a:srgbClr val="000000">
                          <a:alpha val="43137"/>
                        </a:srgbClr>
                      </a:outerShdw>
                    </a:effectLst>
                    <a:latin typeface="+mn-lt"/>
                  </a:rPr>
                  <a:t>&gt; 60</a:t>
                </a:r>
                <a:endParaRPr lang="de-DE" sz="1400" baseline="-25000" dirty="0">
                  <a:solidFill>
                    <a:srgbClr val="C00000"/>
                  </a:solidFill>
                  <a:effectLst>
                    <a:outerShdw blurRad="38100" dist="38100" dir="2700000" algn="tl">
                      <a:srgbClr val="000000">
                        <a:alpha val="43137"/>
                      </a:srgbClr>
                    </a:outerShdw>
                  </a:effectLst>
                  <a:latin typeface="+mn-lt"/>
                </a:endParaRPr>
              </a:p>
            </p:txBody>
          </p:sp>
          <p:sp>
            <p:nvSpPr>
              <p:cNvPr id="31" name="Ellipse 30">
                <a:extLst>
                  <a:ext uri="{FF2B5EF4-FFF2-40B4-BE49-F238E27FC236}">
                    <a16:creationId xmlns:a16="http://schemas.microsoft.com/office/drawing/2014/main" id="{E2436D56-B48C-4B4F-A7C7-183A461F3A42}"/>
                  </a:ext>
                </a:extLst>
              </p:cNvPr>
              <p:cNvSpPr/>
              <p:nvPr/>
            </p:nvSpPr>
            <p:spPr bwMode="auto">
              <a:xfrm>
                <a:off x="8244830" y="1874005"/>
                <a:ext cx="85240" cy="85240"/>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grpSp>
        <p:sp>
          <p:nvSpPr>
            <p:cNvPr id="10" name="Textfeld 9">
              <a:extLst>
                <a:ext uri="{FF2B5EF4-FFF2-40B4-BE49-F238E27FC236}">
                  <a16:creationId xmlns:a16="http://schemas.microsoft.com/office/drawing/2014/main" id="{517BFE1F-B2E6-497B-AA3C-65F52D36B88F}"/>
                </a:ext>
              </a:extLst>
            </p:cNvPr>
            <p:cNvSpPr txBox="1"/>
            <p:nvPr/>
          </p:nvSpPr>
          <p:spPr>
            <a:xfrm>
              <a:off x="821104" y="1344136"/>
              <a:ext cx="402675" cy="338554"/>
            </a:xfrm>
            <a:prstGeom prst="rect">
              <a:avLst/>
            </a:prstGeom>
            <a:noFill/>
          </p:spPr>
          <p:txBody>
            <a:bodyPr wrap="none" rtlCol="0">
              <a:spAutoFit/>
            </a:bodyPr>
            <a:lstStyle/>
            <a:p>
              <a:pPr algn="ctr"/>
              <a:r>
                <a:rPr lang="de-DE" sz="1600" dirty="0">
                  <a:latin typeface="+mn-lt"/>
                </a:rPr>
                <a:t>GI</a:t>
              </a:r>
            </a:p>
          </p:txBody>
        </p:sp>
      </p:grpSp>
      <p:sp>
        <p:nvSpPr>
          <p:cNvPr id="42" name="Textfeld 41">
            <a:extLst>
              <a:ext uri="{FF2B5EF4-FFF2-40B4-BE49-F238E27FC236}">
                <a16:creationId xmlns:a16="http://schemas.microsoft.com/office/drawing/2014/main" id="{336BADF8-5C80-4280-A607-6AE5E95CE8C0}"/>
              </a:ext>
            </a:extLst>
          </p:cNvPr>
          <p:cNvSpPr txBox="1"/>
          <p:nvPr/>
        </p:nvSpPr>
        <p:spPr>
          <a:xfrm>
            <a:off x="1647599" y="4166639"/>
            <a:ext cx="481221" cy="338554"/>
          </a:xfrm>
          <a:prstGeom prst="rect">
            <a:avLst/>
          </a:prstGeom>
          <a:noFill/>
        </p:spPr>
        <p:txBody>
          <a:bodyPr wrap="none" rtlCol="0">
            <a:spAutoFit/>
          </a:bodyPr>
          <a:lstStyle/>
          <a:p>
            <a:pPr algn="ctr"/>
            <a:r>
              <a:rPr lang="de-DE" sz="1600" dirty="0">
                <a:latin typeface="+mn-lt"/>
              </a:rPr>
              <a:t>GE</a:t>
            </a:r>
          </a:p>
        </p:txBody>
      </p:sp>
      <p:graphicFrame>
        <p:nvGraphicFramePr>
          <p:cNvPr id="43" name="Tabelle 42">
            <a:extLst>
              <a:ext uri="{FF2B5EF4-FFF2-40B4-BE49-F238E27FC236}">
                <a16:creationId xmlns:a16="http://schemas.microsoft.com/office/drawing/2014/main" id="{66732B64-4BD7-4D3F-BA43-5D5742927BEB}"/>
              </a:ext>
            </a:extLst>
          </p:cNvPr>
          <p:cNvGraphicFramePr>
            <a:graphicFrameLocks noGrp="1"/>
          </p:cNvGraphicFramePr>
          <p:nvPr>
            <p:extLst>
              <p:ext uri="{D42A27DB-BD31-4B8C-83A1-F6EECF244321}">
                <p14:modId xmlns:p14="http://schemas.microsoft.com/office/powerpoint/2010/main" val="307011784"/>
              </p:ext>
            </p:extLst>
          </p:nvPr>
        </p:nvGraphicFramePr>
        <p:xfrm>
          <a:off x="751483" y="3558630"/>
          <a:ext cx="2314414" cy="3108960"/>
        </p:xfrm>
        <a:graphic>
          <a:graphicData uri="http://schemas.openxmlformats.org/drawingml/2006/table">
            <a:tbl>
              <a:tblPr>
                <a:tableStyleId>{284E427A-3D55-4303-BF80-6455036E1DE7}</a:tableStyleId>
              </a:tblPr>
              <a:tblGrid>
                <a:gridCol w="1783597">
                  <a:extLst>
                    <a:ext uri="{9D8B030D-6E8A-4147-A177-3AD203B41FA5}">
                      <a16:colId xmlns:a16="http://schemas.microsoft.com/office/drawing/2014/main" val="2415314445"/>
                    </a:ext>
                  </a:extLst>
                </a:gridCol>
                <a:gridCol w="530817">
                  <a:extLst>
                    <a:ext uri="{9D8B030D-6E8A-4147-A177-3AD203B41FA5}">
                      <a16:colId xmlns:a16="http://schemas.microsoft.com/office/drawing/2014/main" val="3017064571"/>
                    </a:ext>
                  </a:extLst>
                </a:gridCol>
              </a:tblGrid>
              <a:tr h="0">
                <a:tc>
                  <a:txBody>
                    <a:bodyPr/>
                    <a:lstStyle/>
                    <a:p>
                      <a:pPr algn="l"/>
                      <a:r>
                        <a:rPr lang="de-DE" sz="1100" dirty="0"/>
                        <a:t>Kleinsiedlungsgebiete</a:t>
                      </a:r>
                    </a:p>
                  </a:txBody>
                  <a:tcPr/>
                </a:tc>
                <a:tc>
                  <a:txBody>
                    <a:bodyPr/>
                    <a:lstStyle/>
                    <a:p>
                      <a:r>
                        <a:rPr lang="de-DE" sz="1100" dirty="0"/>
                        <a:t>WS</a:t>
                      </a:r>
                    </a:p>
                  </a:txBody>
                  <a:tcPr/>
                </a:tc>
                <a:extLst>
                  <a:ext uri="{0D108BD9-81ED-4DB2-BD59-A6C34878D82A}">
                    <a16:rowId xmlns:a16="http://schemas.microsoft.com/office/drawing/2014/main" val="582716786"/>
                  </a:ext>
                </a:extLst>
              </a:tr>
              <a:tr h="0">
                <a:tc>
                  <a:txBody>
                    <a:bodyPr/>
                    <a:lstStyle/>
                    <a:p>
                      <a:pPr algn="l"/>
                      <a:r>
                        <a:rPr lang="de-DE" sz="1100" dirty="0"/>
                        <a:t>reine Wohngebiete</a:t>
                      </a:r>
                    </a:p>
                  </a:txBody>
                  <a:tcPr/>
                </a:tc>
                <a:tc>
                  <a:txBody>
                    <a:bodyPr/>
                    <a:lstStyle/>
                    <a:p>
                      <a:pPr algn="l"/>
                      <a:r>
                        <a:rPr lang="de-DE" sz="1100" dirty="0"/>
                        <a:t>WR</a:t>
                      </a:r>
                    </a:p>
                  </a:txBody>
                  <a:tcPr/>
                </a:tc>
                <a:extLst>
                  <a:ext uri="{0D108BD9-81ED-4DB2-BD59-A6C34878D82A}">
                    <a16:rowId xmlns:a16="http://schemas.microsoft.com/office/drawing/2014/main" val="2459146466"/>
                  </a:ext>
                </a:extLst>
              </a:tr>
              <a:tr h="0">
                <a:tc>
                  <a:txBody>
                    <a:bodyPr/>
                    <a:lstStyle/>
                    <a:p>
                      <a:pPr algn="l"/>
                      <a:r>
                        <a:rPr lang="de-DE" sz="1100" dirty="0"/>
                        <a:t>allgemeine Wohngebiete</a:t>
                      </a:r>
                    </a:p>
                  </a:txBody>
                  <a:tcPr/>
                </a:tc>
                <a:tc>
                  <a:txBody>
                    <a:bodyPr/>
                    <a:lstStyle/>
                    <a:p>
                      <a:pPr algn="l"/>
                      <a:r>
                        <a:rPr lang="de-DE" sz="1100" dirty="0"/>
                        <a:t>WA</a:t>
                      </a:r>
                    </a:p>
                  </a:txBody>
                  <a:tcPr/>
                </a:tc>
                <a:extLst>
                  <a:ext uri="{0D108BD9-81ED-4DB2-BD59-A6C34878D82A}">
                    <a16:rowId xmlns:a16="http://schemas.microsoft.com/office/drawing/2014/main" val="3379435122"/>
                  </a:ext>
                </a:extLst>
              </a:tr>
              <a:tr h="0">
                <a:tc>
                  <a:txBody>
                    <a:bodyPr/>
                    <a:lstStyle/>
                    <a:p>
                      <a:pPr algn="l"/>
                      <a:r>
                        <a:rPr lang="de-DE" sz="1100" dirty="0"/>
                        <a:t>Kurgebiete</a:t>
                      </a:r>
                    </a:p>
                  </a:txBody>
                  <a:tcPr/>
                </a:tc>
                <a:tc>
                  <a:txBody>
                    <a:bodyPr/>
                    <a:lstStyle/>
                    <a:p>
                      <a:pPr algn="l"/>
                      <a:r>
                        <a:rPr lang="de-DE" sz="1100" dirty="0"/>
                        <a:t>KU</a:t>
                      </a:r>
                    </a:p>
                  </a:txBody>
                  <a:tcPr/>
                </a:tc>
                <a:extLst>
                  <a:ext uri="{0D108BD9-81ED-4DB2-BD59-A6C34878D82A}">
                    <a16:rowId xmlns:a16="http://schemas.microsoft.com/office/drawing/2014/main" val="1083702722"/>
                  </a:ext>
                </a:extLst>
              </a:tr>
              <a:tr h="0">
                <a:tc>
                  <a:txBody>
                    <a:bodyPr/>
                    <a:lstStyle/>
                    <a:p>
                      <a:pPr algn="l"/>
                      <a:r>
                        <a:rPr lang="de-DE" sz="1100" dirty="0"/>
                        <a:t>Krankenhaus</a:t>
                      </a:r>
                    </a:p>
                  </a:txBody>
                  <a:tcPr/>
                </a:tc>
                <a:tc>
                  <a:txBody>
                    <a:bodyPr/>
                    <a:lstStyle/>
                    <a:p>
                      <a:pPr algn="l"/>
                      <a:r>
                        <a:rPr lang="de-DE" sz="1100" dirty="0"/>
                        <a:t>KR</a:t>
                      </a:r>
                    </a:p>
                  </a:txBody>
                  <a:tcPr/>
                </a:tc>
                <a:extLst>
                  <a:ext uri="{0D108BD9-81ED-4DB2-BD59-A6C34878D82A}">
                    <a16:rowId xmlns:a16="http://schemas.microsoft.com/office/drawing/2014/main" val="407966170"/>
                  </a:ext>
                </a:extLst>
              </a:tr>
              <a:tr h="0">
                <a:tc>
                  <a:txBody>
                    <a:bodyPr/>
                    <a:lstStyle/>
                    <a:p>
                      <a:pPr algn="l"/>
                      <a:r>
                        <a:rPr lang="de-DE" sz="1100" dirty="0"/>
                        <a:t>Pflegeanstalt</a:t>
                      </a:r>
                    </a:p>
                  </a:txBody>
                  <a:tcPr/>
                </a:tc>
                <a:tc>
                  <a:txBody>
                    <a:bodyPr/>
                    <a:lstStyle/>
                    <a:p>
                      <a:pPr algn="l"/>
                      <a:r>
                        <a:rPr lang="de-DE" sz="1100" dirty="0"/>
                        <a:t>PF</a:t>
                      </a:r>
                    </a:p>
                  </a:txBody>
                  <a:tcPr/>
                </a:tc>
                <a:extLst>
                  <a:ext uri="{0D108BD9-81ED-4DB2-BD59-A6C34878D82A}">
                    <a16:rowId xmlns:a16="http://schemas.microsoft.com/office/drawing/2014/main" val="1979449285"/>
                  </a:ext>
                </a:extLst>
              </a:tr>
              <a:tr h="0">
                <a:tc>
                  <a:txBody>
                    <a:bodyPr/>
                    <a:lstStyle/>
                    <a:p>
                      <a:pPr algn="l"/>
                      <a:r>
                        <a:rPr lang="de-DE" sz="1100"/>
                        <a:t>Dorfgebiete</a:t>
                      </a:r>
                    </a:p>
                  </a:txBody>
                  <a:tcPr/>
                </a:tc>
                <a:tc>
                  <a:txBody>
                    <a:bodyPr/>
                    <a:lstStyle/>
                    <a:p>
                      <a:pPr algn="l"/>
                      <a:r>
                        <a:rPr lang="de-DE" sz="1100" dirty="0"/>
                        <a:t>MD</a:t>
                      </a:r>
                    </a:p>
                  </a:txBody>
                  <a:tcPr/>
                </a:tc>
                <a:extLst>
                  <a:ext uri="{0D108BD9-81ED-4DB2-BD59-A6C34878D82A}">
                    <a16:rowId xmlns:a16="http://schemas.microsoft.com/office/drawing/2014/main" val="2616812973"/>
                  </a:ext>
                </a:extLst>
              </a:tr>
              <a:tr h="0">
                <a:tc>
                  <a:txBody>
                    <a:bodyPr/>
                    <a:lstStyle/>
                    <a:p>
                      <a:pPr algn="l"/>
                      <a:r>
                        <a:rPr lang="de-DE" sz="1100"/>
                        <a:t>Mischgebiete</a:t>
                      </a:r>
                    </a:p>
                  </a:txBody>
                  <a:tcPr/>
                </a:tc>
                <a:tc>
                  <a:txBody>
                    <a:bodyPr/>
                    <a:lstStyle/>
                    <a:p>
                      <a:pPr algn="l"/>
                      <a:r>
                        <a:rPr lang="de-DE" sz="1100" dirty="0"/>
                        <a:t>MI</a:t>
                      </a:r>
                    </a:p>
                  </a:txBody>
                  <a:tcPr/>
                </a:tc>
                <a:extLst>
                  <a:ext uri="{0D108BD9-81ED-4DB2-BD59-A6C34878D82A}">
                    <a16:rowId xmlns:a16="http://schemas.microsoft.com/office/drawing/2014/main" val="2228521371"/>
                  </a:ext>
                </a:extLst>
              </a:tr>
              <a:tr h="0">
                <a:tc>
                  <a:txBody>
                    <a:bodyPr/>
                    <a:lstStyle/>
                    <a:p>
                      <a:pPr algn="l"/>
                      <a:r>
                        <a:rPr lang="de-DE" sz="1100" dirty="0">
                          <a:solidFill>
                            <a:schemeClr val="bg2">
                              <a:lumMod val="75000"/>
                            </a:schemeClr>
                          </a:solidFill>
                        </a:rPr>
                        <a:t>urbane Gebiete</a:t>
                      </a:r>
                    </a:p>
                  </a:txBody>
                  <a:tcPr/>
                </a:tc>
                <a:tc>
                  <a:txBody>
                    <a:bodyPr/>
                    <a:lstStyle/>
                    <a:p>
                      <a:pPr algn="l"/>
                      <a:r>
                        <a:rPr lang="de-DE" sz="1100" dirty="0">
                          <a:solidFill>
                            <a:schemeClr val="bg2">
                              <a:lumMod val="75000"/>
                            </a:schemeClr>
                          </a:solidFill>
                        </a:rPr>
                        <a:t>MU</a:t>
                      </a:r>
                    </a:p>
                  </a:txBody>
                  <a:tcPr/>
                </a:tc>
                <a:extLst>
                  <a:ext uri="{0D108BD9-81ED-4DB2-BD59-A6C34878D82A}">
                    <a16:rowId xmlns:a16="http://schemas.microsoft.com/office/drawing/2014/main" val="2680593227"/>
                  </a:ext>
                </a:extLst>
              </a:tr>
              <a:tr h="0">
                <a:tc>
                  <a:txBody>
                    <a:bodyPr/>
                    <a:lstStyle/>
                    <a:p>
                      <a:pPr algn="l"/>
                      <a:r>
                        <a:rPr lang="de-DE" sz="1100"/>
                        <a:t>Kerngebiete</a:t>
                      </a:r>
                    </a:p>
                  </a:txBody>
                  <a:tcPr/>
                </a:tc>
                <a:tc>
                  <a:txBody>
                    <a:bodyPr/>
                    <a:lstStyle/>
                    <a:p>
                      <a:pPr algn="l"/>
                      <a:r>
                        <a:rPr lang="de-DE" sz="1100" dirty="0"/>
                        <a:t>MK</a:t>
                      </a:r>
                    </a:p>
                  </a:txBody>
                  <a:tcPr/>
                </a:tc>
                <a:extLst>
                  <a:ext uri="{0D108BD9-81ED-4DB2-BD59-A6C34878D82A}">
                    <a16:rowId xmlns:a16="http://schemas.microsoft.com/office/drawing/2014/main" val="1776939753"/>
                  </a:ext>
                </a:extLst>
              </a:tr>
              <a:tr h="0">
                <a:tc>
                  <a:txBody>
                    <a:bodyPr/>
                    <a:lstStyle/>
                    <a:p>
                      <a:pPr algn="l"/>
                      <a:r>
                        <a:rPr lang="de-DE" sz="1100"/>
                        <a:t>Gewerbegebiete</a:t>
                      </a:r>
                    </a:p>
                  </a:txBody>
                  <a:tcPr/>
                </a:tc>
                <a:tc>
                  <a:txBody>
                    <a:bodyPr/>
                    <a:lstStyle/>
                    <a:p>
                      <a:pPr algn="l"/>
                      <a:r>
                        <a:rPr lang="de-DE" sz="1100" dirty="0"/>
                        <a:t>GE</a:t>
                      </a:r>
                    </a:p>
                  </a:txBody>
                  <a:tcPr/>
                </a:tc>
                <a:extLst>
                  <a:ext uri="{0D108BD9-81ED-4DB2-BD59-A6C34878D82A}">
                    <a16:rowId xmlns:a16="http://schemas.microsoft.com/office/drawing/2014/main" val="2623406875"/>
                  </a:ext>
                </a:extLst>
              </a:tr>
              <a:tr h="0">
                <a:tc>
                  <a:txBody>
                    <a:bodyPr/>
                    <a:lstStyle/>
                    <a:p>
                      <a:pPr algn="l"/>
                      <a:r>
                        <a:rPr lang="de-DE" sz="1100"/>
                        <a:t>Industriegebiete</a:t>
                      </a:r>
                    </a:p>
                  </a:txBody>
                  <a:tcPr/>
                </a:tc>
                <a:tc>
                  <a:txBody>
                    <a:bodyPr/>
                    <a:lstStyle/>
                    <a:p>
                      <a:pPr algn="l"/>
                      <a:r>
                        <a:rPr lang="de-DE" sz="1100" dirty="0"/>
                        <a:t>GI</a:t>
                      </a:r>
                    </a:p>
                  </a:txBody>
                  <a:tcPr/>
                </a:tc>
                <a:extLst>
                  <a:ext uri="{0D108BD9-81ED-4DB2-BD59-A6C34878D82A}">
                    <a16:rowId xmlns:a16="http://schemas.microsoft.com/office/drawing/2014/main" val="3026478152"/>
                  </a:ext>
                </a:extLst>
              </a:tr>
            </a:tbl>
          </a:graphicData>
        </a:graphic>
      </p:graphicFrame>
      <p:grpSp>
        <p:nvGrpSpPr>
          <p:cNvPr id="5" name="Gruppieren 4">
            <a:extLst>
              <a:ext uri="{FF2B5EF4-FFF2-40B4-BE49-F238E27FC236}">
                <a16:creationId xmlns:a16="http://schemas.microsoft.com/office/drawing/2014/main" id="{DD2E9FF7-A461-4CA4-B099-F2EAC1A040F6}"/>
              </a:ext>
            </a:extLst>
          </p:cNvPr>
          <p:cNvGrpSpPr/>
          <p:nvPr/>
        </p:nvGrpSpPr>
        <p:grpSpPr>
          <a:xfrm>
            <a:off x="1255753" y="1585267"/>
            <a:ext cx="861168" cy="861168"/>
            <a:chOff x="1255753" y="1585267"/>
            <a:chExt cx="861168" cy="861168"/>
          </a:xfrm>
        </p:grpSpPr>
        <p:grpSp>
          <p:nvGrpSpPr>
            <p:cNvPr id="37" name="Gruppieren 36">
              <a:extLst>
                <a:ext uri="{FF2B5EF4-FFF2-40B4-BE49-F238E27FC236}">
                  <a16:creationId xmlns:a16="http://schemas.microsoft.com/office/drawing/2014/main" id="{1671426A-596C-408F-A7B6-736EB77A5020}"/>
                </a:ext>
              </a:extLst>
            </p:cNvPr>
            <p:cNvGrpSpPr/>
            <p:nvPr/>
          </p:nvGrpSpPr>
          <p:grpSpPr>
            <a:xfrm>
              <a:off x="1255753" y="1585267"/>
              <a:ext cx="861168" cy="861168"/>
              <a:chOff x="7411796" y="2556717"/>
              <a:chExt cx="1516250" cy="1516250"/>
            </a:xfrm>
          </p:grpSpPr>
          <p:sp>
            <p:nvSpPr>
              <p:cNvPr id="9" name="Ellipse 8">
                <a:extLst>
                  <a:ext uri="{FF2B5EF4-FFF2-40B4-BE49-F238E27FC236}">
                    <a16:creationId xmlns:a16="http://schemas.microsoft.com/office/drawing/2014/main" id="{D54D4BC2-F1D7-4BEC-A3D0-DB52F456A889}"/>
                  </a:ext>
                </a:extLst>
              </p:cNvPr>
              <p:cNvSpPr/>
              <p:nvPr/>
            </p:nvSpPr>
            <p:spPr bwMode="auto">
              <a:xfrm>
                <a:off x="7411796" y="2556717"/>
                <a:ext cx="1516250" cy="1516250"/>
              </a:xfrm>
              <a:prstGeom prst="ellipse">
                <a:avLst/>
              </a:prstGeom>
              <a:solidFill>
                <a:schemeClr val="accent3">
                  <a:lumMod val="40000"/>
                  <a:lumOff val="60000"/>
                </a:schemeClr>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6" name="Textfeld 25">
                <a:extLst>
                  <a:ext uri="{FF2B5EF4-FFF2-40B4-BE49-F238E27FC236}">
                    <a16:creationId xmlns:a16="http://schemas.microsoft.com/office/drawing/2014/main" id="{7E47AC3E-2F43-4DC5-A08B-77B2C4788DA5}"/>
                  </a:ext>
                </a:extLst>
              </p:cNvPr>
              <p:cNvSpPr txBox="1"/>
              <p:nvPr/>
            </p:nvSpPr>
            <p:spPr>
              <a:xfrm>
                <a:off x="7838906" y="3571959"/>
                <a:ext cx="352661" cy="215443"/>
              </a:xfrm>
              <a:prstGeom prst="rect">
                <a:avLst/>
              </a:prstGeom>
              <a:noFill/>
              <a:ln>
                <a:noFill/>
              </a:ln>
            </p:spPr>
            <p:txBody>
              <a:bodyPr wrap="none" lIns="0" tIns="0" rIns="0" bIns="0" rtlCol="0">
                <a:spAutoFit/>
              </a:bodyPr>
              <a:lstStyle/>
              <a:p>
                <a:pPr algn="ctr"/>
                <a:r>
                  <a:rPr lang="de-DE" sz="1400" dirty="0">
                    <a:solidFill>
                      <a:srgbClr val="C00000"/>
                    </a:solidFill>
                    <a:effectLst>
                      <a:outerShdw blurRad="38100" dist="38100" dir="2700000" algn="tl">
                        <a:srgbClr val="000000">
                          <a:alpha val="43137"/>
                        </a:srgbClr>
                      </a:outerShdw>
                    </a:effectLst>
                    <a:latin typeface="+mn-lt"/>
                  </a:rPr>
                  <a:t>&gt; 55</a:t>
                </a:r>
                <a:endParaRPr lang="de-DE" sz="1400" baseline="-25000" dirty="0">
                  <a:solidFill>
                    <a:srgbClr val="C00000"/>
                  </a:solidFill>
                  <a:effectLst>
                    <a:outerShdw blurRad="38100" dist="38100" dir="2700000" algn="tl">
                      <a:srgbClr val="000000">
                        <a:alpha val="43137"/>
                      </a:srgbClr>
                    </a:outerShdw>
                  </a:effectLst>
                  <a:latin typeface="+mn-lt"/>
                </a:endParaRPr>
              </a:p>
            </p:txBody>
          </p:sp>
          <p:sp>
            <p:nvSpPr>
              <p:cNvPr id="35" name="Ellipse 34">
                <a:extLst>
                  <a:ext uri="{FF2B5EF4-FFF2-40B4-BE49-F238E27FC236}">
                    <a16:creationId xmlns:a16="http://schemas.microsoft.com/office/drawing/2014/main" id="{A455EC23-3DA0-47BC-99A9-326E36941C9D}"/>
                  </a:ext>
                </a:extLst>
              </p:cNvPr>
              <p:cNvSpPr/>
              <p:nvPr/>
            </p:nvSpPr>
            <p:spPr bwMode="auto">
              <a:xfrm>
                <a:off x="8127301" y="3272222"/>
                <a:ext cx="85240" cy="85240"/>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grpSp>
        <p:sp>
          <p:nvSpPr>
            <p:cNvPr id="44" name="Textfeld 43">
              <a:extLst>
                <a:ext uri="{FF2B5EF4-FFF2-40B4-BE49-F238E27FC236}">
                  <a16:creationId xmlns:a16="http://schemas.microsoft.com/office/drawing/2014/main" id="{2E90FCD0-6953-407C-A49F-DB4815D5B52D}"/>
                </a:ext>
              </a:extLst>
            </p:cNvPr>
            <p:cNvSpPr txBox="1"/>
            <p:nvPr/>
          </p:nvSpPr>
          <p:spPr>
            <a:xfrm>
              <a:off x="1453405" y="1667178"/>
              <a:ext cx="481221" cy="338554"/>
            </a:xfrm>
            <a:prstGeom prst="rect">
              <a:avLst/>
            </a:prstGeom>
            <a:noFill/>
          </p:spPr>
          <p:txBody>
            <a:bodyPr wrap="none" rtlCol="0">
              <a:spAutoFit/>
            </a:bodyPr>
            <a:lstStyle/>
            <a:p>
              <a:pPr algn="ctr"/>
              <a:r>
                <a:rPr lang="de-DE" sz="1600" dirty="0">
                  <a:latin typeface="+mn-lt"/>
                </a:rPr>
                <a:t>GE</a:t>
              </a:r>
            </a:p>
          </p:txBody>
        </p:sp>
      </p:grpSp>
      <p:grpSp>
        <p:nvGrpSpPr>
          <p:cNvPr id="13" name="Gruppieren 12">
            <a:extLst>
              <a:ext uri="{FF2B5EF4-FFF2-40B4-BE49-F238E27FC236}">
                <a16:creationId xmlns:a16="http://schemas.microsoft.com/office/drawing/2014/main" id="{D05FB790-F4EA-420E-8695-7682881B2B59}"/>
              </a:ext>
            </a:extLst>
          </p:cNvPr>
          <p:cNvGrpSpPr/>
          <p:nvPr/>
        </p:nvGrpSpPr>
        <p:grpSpPr>
          <a:xfrm>
            <a:off x="2052490" y="1964269"/>
            <a:ext cx="1269894" cy="1269894"/>
            <a:chOff x="2052490" y="1964269"/>
            <a:chExt cx="1269894" cy="1269894"/>
          </a:xfrm>
        </p:grpSpPr>
        <p:grpSp>
          <p:nvGrpSpPr>
            <p:cNvPr id="38" name="Gruppieren 37">
              <a:extLst>
                <a:ext uri="{FF2B5EF4-FFF2-40B4-BE49-F238E27FC236}">
                  <a16:creationId xmlns:a16="http://schemas.microsoft.com/office/drawing/2014/main" id="{78DD9418-FB89-4734-B695-FD4CC8F998A2}"/>
                </a:ext>
              </a:extLst>
            </p:cNvPr>
            <p:cNvGrpSpPr/>
            <p:nvPr/>
          </p:nvGrpSpPr>
          <p:grpSpPr>
            <a:xfrm>
              <a:off x="2052490" y="1964269"/>
              <a:ext cx="1269894" cy="1269894"/>
              <a:chOff x="6783848" y="4339376"/>
              <a:chExt cx="2235888" cy="2235888"/>
            </a:xfrm>
          </p:grpSpPr>
          <p:sp>
            <p:nvSpPr>
              <p:cNvPr id="8" name="Ellipse 7">
                <a:extLst>
                  <a:ext uri="{FF2B5EF4-FFF2-40B4-BE49-F238E27FC236}">
                    <a16:creationId xmlns:a16="http://schemas.microsoft.com/office/drawing/2014/main" id="{59186107-941C-4BC0-9BC0-D651ACAAACE1}"/>
                  </a:ext>
                </a:extLst>
              </p:cNvPr>
              <p:cNvSpPr/>
              <p:nvPr/>
            </p:nvSpPr>
            <p:spPr bwMode="auto">
              <a:xfrm>
                <a:off x="6783848" y="4339376"/>
                <a:ext cx="2235888" cy="2235888"/>
              </a:xfrm>
              <a:prstGeom prst="ellipse">
                <a:avLst/>
              </a:prstGeom>
              <a:solidFill>
                <a:schemeClr val="accent3">
                  <a:lumMod val="60000"/>
                  <a:lumOff val="40000"/>
                </a:schemeClr>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4" name="Textfeld 23">
                <a:extLst>
                  <a:ext uri="{FF2B5EF4-FFF2-40B4-BE49-F238E27FC236}">
                    <a16:creationId xmlns:a16="http://schemas.microsoft.com/office/drawing/2014/main" id="{52441854-68A9-4276-AE88-BEF1881EEE25}"/>
                  </a:ext>
                </a:extLst>
              </p:cNvPr>
              <p:cNvSpPr txBox="1"/>
              <p:nvPr/>
            </p:nvSpPr>
            <p:spPr>
              <a:xfrm>
                <a:off x="7202991" y="5843636"/>
                <a:ext cx="352662" cy="215443"/>
              </a:xfrm>
              <a:prstGeom prst="rect">
                <a:avLst/>
              </a:prstGeom>
              <a:noFill/>
              <a:ln>
                <a:noFill/>
              </a:ln>
            </p:spPr>
            <p:txBody>
              <a:bodyPr wrap="none" lIns="0" tIns="0" rIns="0" bIns="0" rtlCol="0">
                <a:spAutoFit/>
              </a:bodyPr>
              <a:lstStyle/>
              <a:p>
                <a:pPr algn="ctr"/>
                <a:r>
                  <a:rPr lang="de-DE" sz="1400" dirty="0">
                    <a:solidFill>
                      <a:srgbClr val="C00000"/>
                    </a:solidFill>
                    <a:effectLst>
                      <a:outerShdw blurRad="38100" dist="38100" dir="2700000" algn="tl">
                        <a:srgbClr val="000000">
                          <a:alpha val="43137"/>
                        </a:srgbClr>
                      </a:outerShdw>
                    </a:effectLst>
                    <a:latin typeface="+mn-lt"/>
                  </a:rPr>
                  <a:t>&gt; 50</a:t>
                </a:r>
                <a:endParaRPr lang="de-DE" sz="1400" baseline="-25000" dirty="0">
                  <a:solidFill>
                    <a:srgbClr val="C00000"/>
                  </a:solidFill>
                  <a:effectLst>
                    <a:outerShdw blurRad="38100" dist="38100" dir="2700000" algn="tl">
                      <a:srgbClr val="000000">
                        <a:alpha val="43137"/>
                      </a:srgbClr>
                    </a:outerShdw>
                  </a:effectLst>
                  <a:latin typeface="+mn-lt"/>
                </a:endParaRPr>
              </a:p>
            </p:txBody>
          </p:sp>
          <p:sp>
            <p:nvSpPr>
              <p:cNvPr id="34" name="Ellipse 33">
                <a:extLst>
                  <a:ext uri="{FF2B5EF4-FFF2-40B4-BE49-F238E27FC236}">
                    <a16:creationId xmlns:a16="http://schemas.microsoft.com/office/drawing/2014/main" id="{52B9F77E-41AA-47C8-987F-9C0ABBACE4CD}"/>
                  </a:ext>
                </a:extLst>
              </p:cNvPr>
              <p:cNvSpPr/>
              <p:nvPr/>
            </p:nvSpPr>
            <p:spPr bwMode="auto">
              <a:xfrm>
                <a:off x="7859172" y="5414700"/>
                <a:ext cx="85240" cy="85240"/>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grpSp>
        <p:sp>
          <p:nvSpPr>
            <p:cNvPr id="45" name="Textfeld 44">
              <a:extLst>
                <a:ext uri="{FF2B5EF4-FFF2-40B4-BE49-F238E27FC236}">
                  <a16:creationId xmlns:a16="http://schemas.microsoft.com/office/drawing/2014/main" id="{44BE4CE0-FC27-45B8-8071-CE0F4A3F9D46}"/>
                </a:ext>
              </a:extLst>
            </p:cNvPr>
            <p:cNvSpPr txBox="1"/>
            <p:nvPr/>
          </p:nvSpPr>
          <p:spPr>
            <a:xfrm>
              <a:off x="2154726" y="2134597"/>
              <a:ext cx="503663" cy="338554"/>
            </a:xfrm>
            <a:prstGeom prst="rect">
              <a:avLst/>
            </a:prstGeom>
            <a:noFill/>
          </p:spPr>
          <p:txBody>
            <a:bodyPr wrap="none" rtlCol="0">
              <a:spAutoFit/>
            </a:bodyPr>
            <a:lstStyle/>
            <a:p>
              <a:pPr algn="ctr"/>
              <a:r>
                <a:rPr lang="de-DE" sz="1600" dirty="0">
                  <a:latin typeface="+mn-lt"/>
                </a:rPr>
                <a:t>MD</a:t>
              </a:r>
            </a:p>
          </p:txBody>
        </p:sp>
        <p:sp>
          <p:nvSpPr>
            <p:cNvPr id="46" name="Textfeld 45">
              <a:extLst>
                <a:ext uri="{FF2B5EF4-FFF2-40B4-BE49-F238E27FC236}">
                  <a16:creationId xmlns:a16="http://schemas.microsoft.com/office/drawing/2014/main" id="{4F5320EF-4E2E-4034-99A7-3EF728105597}"/>
                </a:ext>
              </a:extLst>
            </p:cNvPr>
            <p:cNvSpPr txBox="1"/>
            <p:nvPr/>
          </p:nvSpPr>
          <p:spPr>
            <a:xfrm>
              <a:off x="2738695" y="2670752"/>
              <a:ext cx="413896" cy="338554"/>
            </a:xfrm>
            <a:prstGeom prst="rect">
              <a:avLst/>
            </a:prstGeom>
            <a:noFill/>
          </p:spPr>
          <p:txBody>
            <a:bodyPr wrap="none" rtlCol="0">
              <a:spAutoFit/>
            </a:bodyPr>
            <a:lstStyle/>
            <a:p>
              <a:pPr algn="ctr"/>
              <a:r>
                <a:rPr lang="de-DE" sz="1600" dirty="0">
                  <a:latin typeface="+mn-lt"/>
                </a:rPr>
                <a:t>MI</a:t>
              </a:r>
            </a:p>
          </p:txBody>
        </p:sp>
        <p:sp>
          <p:nvSpPr>
            <p:cNvPr id="47" name="Textfeld 46">
              <a:extLst>
                <a:ext uri="{FF2B5EF4-FFF2-40B4-BE49-F238E27FC236}">
                  <a16:creationId xmlns:a16="http://schemas.microsoft.com/office/drawing/2014/main" id="{07817C4D-FE5B-4250-B7AC-E80693563128}"/>
                </a:ext>
              </a:extLst>
            </p:cNvPr>
            <p:cNvSpPr txBox="1"/>
            <p:nvPr/>
          </p:nvSpPr>
          <p:spPr>
            <a:xfrm>
              <a:off x="2687437" y="2203362"/>
              <a:ext cx="492443" cy="338554"/>
            </a:xfrm>
            <a:prstGeom prst="rect">
              <a:avLst/>
            </a:prstGeom>
            <a:noFill/>
          </p:spPr>
          <p:txBody>
            <a:bodyPr wrap="none" rtlCol="0">
              <a:spAutoFit/>
            </a:bodyPr>
            <a:lstStyle/>
            <a:p>
              <a:pPr algn="ctr"/>
              <a:r>
                <a:rPr lang="de-DE" sz="1600" dirty="0">
                  <a:latin typeface="+mn-lt"/>
                </a:rPr>
                <a:t>MK</a:t>
              </a:r>
            </a:p>
          </p:txBody>
        </p:sp>
      </p:grpSp>
      <p:grpSp>
        <p:nvGrpSpPr>
          <p:cNvPr id="16" name="Gruppieren 15">
            <a:extLst>
              <a:ext uri="{FF2B5EF4-FFF2-40B4-BE49-F238E27FC236}">
                <a16:creationId xmlns:a16="http://schemas.microsoft.com/office/drawing/2014/main" id="{BBD14305-9A37-4D1A-9494-105B807D7CDB}"/>
              </a:ext>
            </a:extLst>
          </p:cNvPr>
          <p:cNvGrpSpPr/>
          <p:nvPr/>
        </p:nvGrpSpPr>
        <p:grpSpPr>
          <a:xfrm>
            <a:off x="4710302" y="3234163"/>
            <a:ext cx="2078836" cy="2078836"/>
            <a:chOff x="4710302" y="3234163"/>
            <a:chExt cx="2078836" cy="2078836"/>
          </a:xfrm>
        </p:grpSpPr>
        <p:grpSp>
          <p:nvGrpSpPr>
            <p:cNvPr id="40" name="Gruppieren 39">
              <a:extLst>
                <a:ext uri="{FF2B5EF4-FFF2-40B4-BE49-F238E27FC236}">
                  <a16:creationId xmlns:a16="http://schemas.microsoft.com/office/drawing/2014/main" id="{A94F906A-803B-4EE7-99C7-126A8E3CF1E5}"/>
                </a:ext>
              </a:extLst>
            </p:cNvPr>
            <p:cNvGrpSpPr/>
            <p:nvPr/>
          </p:nvGrpSpPr>
          <p:grpSpPr>
            <a:xfrm>
              <a:off x="4710302" y="3234163"/>
              <a:ext cx="2078836" cy="2078836"/>
              <a:chOff x="-305933" y="3828083"/>
              <a:chExt cx="3660182" cy="3660182"/>
            </a:xfrm>
          </p:grpSpPr>
          <p:sp>
            <p:nvSpPr>
              <p:cNvPr id="6" name="Ellipse 5">
                <a:extLst>
                  <a:ext uri="{FF2B5EF4-FFF2-40B4-BE49-F238E27FC236}">
                    <a16:creationId xmlns:a16="http://schemas.microsoft.com/office/drawing/2014/main" id="{1E97177B-1D73-41B4-8388-14E91D0E571F}"/>
                  </a:ext>
                </a:extLst>
              </p:cNvPr>
              <p:cNvSpPr/>
              <p:nvPr/>
            </p:nvSpPr>
            <p:spPr bwMode="auto">
              <a:xfrm>
                <a:off x="-305933" y="3828083"/>
                <a:ext cx="3660182" cy="3660182"/>
              </a:xfrm>
              <a:prstGeom prst="ellipse">
                <a:avLst/>
              </a:prstGeom>
              <a:solidFill>
                <a:schemeClr val="accent3">
                  <a:lumMod val="50000"/>
                </a:schemeClr>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2" name="Textfeld 21">
                <a:extLst>
                  <a:ext uri="{FF2B5EF4-FFF2-40B4-BE49-F238E27FC236}">
                    <a16:creationId xmlns:a16="http://schemas.microsoft.com/office/drawing/2014/main" id="{2AEA99A8-F0DF-43E1-B6BD-E1F6F7E315C8}"/>
                  </a:ext>
                </a:extLst>
              </p:cNvPr>
              <p:cNvSpPr txBox="1"/>
              <p:nvPr/>
            </p:nvSpPr>
            <p:spPr>
              <a:xfrm>
                <a:off x="432721" y="6577598"/>
                <a:ext cx="352662" cy="215445"/>
              </a:xfrm>
              <a:prstGeom prst="rect">
                <a:avLst/>
              </a:prstGeom>
              <a:noFill/>
              <a:ln>
                <a:noFill/>
              </a:ln>
            </p:spPr>
            <p:txBody>
              <a:bodyPr wrap="none" lIns="0" tIns="0" rIns="0" bIns="0" rtlCol="0">
                <a:spAutoFit/>
              </a:bodyPr>
              <a:lstStyle/>
              <a:p>
                <a:pPr algn="ctr"/>
                <a:r>
                  <a:rPr lang="de-DE" sz="1400" dirty="0">
                    <a:solidFill>
                      <a:srgbClr val="C00000"/>
                    </a:solidFill>
                    <a:effectLst>
                      <a:outerShdw blurRad="38100" dist="38100" dir="2700000" algn="tl">
                        <a:srgbClr val="000000">
                          <a:alpha val="43137"/>
                        </a:srgbClr>
                      </a:outerShdw>
                    </a:effectLst>
                    <a:latin typeface="+mn-lt"/>
                  </a:rPr>
                  <a:t>&gt; 40</a:t>
                </a:r>
                <a:endParaRPr lang="de-DE" sz="1400" baseline="-25000" dirty="0">
                  <a:solidFill>
                    <a:srgbClr val="C00000"/>
                  </a:solidFill>
                  <a:effectLst>
                    <a:outerShdw blurRad="38100" dist="38100" dir="2700000" algn="tl">
                      <a:srgbClr val="000000">
                        <a:alpha val="43137"/>
                      </a:srgbClr>
                    </a:outerShdw>
                  </a:effectLst>
                  <a:latin typeface="+mn-lt"/>
                </a:endParaRPr>
              </a:p>
            </p:txBody>
          </p:sp>
          <p:sp>
            <p:nvSpPr>
              <p:cNvPr id="11" name="Ellipse 10">
                <a:extLst>
                  <a:ext uri="{FF2B5EF4-FFF2-40B4-BE49-F238E27FC236}">
                    <a16:creationId xmlns:a16="http://schemas.microsoft.com/office/drawing/2014/main" id="{1ECE6C52-2C2A-43AF-A9DD-C641D5BDD099}"/>
                  </a:ext>
                </a:extLst>
              </p:cNvPr>
              <p:cNvSpPr/>
              <p:nvPr/>
            </p:nvSpPr>
            <p:spPr bwMode="auto">
              <a:xfrm>
                <a:off x="1481538" y="5615554"/>
                <a:ext cx="85240" cy="85240"/>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grpSp>
        <p:sp>
          <p:nvSpPr>
            <p:cNvPr id="50" name="Textfeld 49">
              <a:extLst>
                <a:ext uri="{FF2B5EF4-FFF2-40B4-BE49-F238E27FC236}">
                  <a16:creationId xmlns:a16="http://schemas.microsoft.com/office/drawing/2014/main" id="{5ACAC4C6-9AB2-4F49-BDE0-6846E2AF6E58}"/>
                </a:ext>
              </a:extLst>
            </p:cNvPr>
            <p:cNvSpPr txBox="1"/>
            <p:nvPr/>
          </p:nvSpPr>
          <p:spPr>
            <a:xfrm>
              <a:off x="5567577" y="3543853"/>
              <a:ext cx="526106" cy="338554"/>
            </a:xfrm>
            <a:prstGeom prst="rect">
              <a:avLst/>
            </a:prstGeom>
            <a:noFill/>
          </p:spPr>
          <p:txBody>
            <a:bodyPr wrap="none" rtlCol="0">
              <a:spAutoFit/>
            </a:bodyPr>
            <a:lstStyle/>
            <a:p>
              <a:pPr algn="ctr"/>
              <a:r>
                <a:rPr lang="de-DE" sz="1600" dirty="0">
                  <a:latin typeface="+mn-lt"/>
                </a:rPr>
                <a:t>WR</a:t>
              </a:r>
            </a:p>
          </p:txBody>
        </p:sp>
      </p:grpSp>
      <p:grpSp>
        <p:nvGrpSpPr>
          <p:cNvPr id="15" name="Gruppieren 14">
            <a:extLst>
              <a:ext uri="{FF2B5EF4-FFF2-40B4-BE49-F238E27FC236}">
                <a16:creationId xmlns:a16="http://schemas.microsoft.com/office/drawing/2014/main" id="{F4CFC0FF-973B-4D3B-AF64-1634A3E7A611}"/>
              </a:ext>
            </a:extLst>
          </p:cNvPr>
          <p:cNvGrpSpPr/>
          <p:nvPr/>
        </p:nvGrpSpPr>
        <p:grpSpPr>
          <a:xfrm>
            <a:off x="3208467" y="2500227"/>
            <a:ext cx="1663654" cy="1663654"/>
            <a:chOff x="3208467" y="2500227"/>
            <a:chExt cx="1663654" cy="1663654"/>
          </a:xfrm>
        </p:grpSpPr>
        <p:grpSp>
          <p:nvGrpSpPr>
            <p:cNvPr id="39" name="Gruppieren 38">
              <a:extLst>
                <a:ext uri="{FF2B5EF4-FFF2-40B4-BE49-F238E27FC236}">
                  <a16:creationId xmlns:a16="http://schemas.microsoft.com/office/drawing/2014/main" id="{F63A1831-DB3B-4B3B-931A-8CB433FD7AB5}"/>
                </a:ext>
              </a:extLst>
            </p:cNvPr>
            <p:cNvGrpSpPr/>
            <p:nvPr/>
          </p:nvGrpSpPr>
          <p:grpSpPr>
            <a:xfrm>
              <a:off x="3208467" y="2500227"/>
              <a:ext cx="1663654" cy="1663654"/>
              <a:chOff x="-685149" y="1497846"/>
              <a:chExt cx="2929178" cy="2929178"/>
            </a:xfrm>
          </p:grpSpPr>
          <p:sp>
            <p:nvSpPr>
              <p:cNvPr id="7" name="Ellipse 6">
                <a:extLst>
                  <a:ext uri="{FF2B5EF4-FFF2-40B4-BE49-F238E27FC236}">
                    <a16:creationId xmlns:a16="http://schemas.microsoft.com/office/drawing/2014/main" id="{871BFB56-818A-4AC7-9CEA-55A732B042A7}"/>
                  </a:ext>
                </a:extLst>
              </p:cNvPr>
              <p:cNvSpPr/>
              <p:nvPr/>
            </p:nvSpPr>
            <p:spPr bwMode="auto">
              <a:xfrm>
                <a:off x="-685149" y="1497846"/>
                <a:ext cx="2929178" cy="2929178"/>
              </a:xfrm>
              <a:prstGeom prst="ellipse">
                <a:avLst/>
              </a:prstGeom>
              <a:solidFill>
                <a:schemeClr val="accent3">
                  <a:lumMod val="75000"/>
                </a:schemeClr>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3" name="Textfeld 22">
                <a:extLst>
                  <a:ext uri="{FF2B5EF4-FFF2-40B4-BE49-F238E27FC236}">
                    <a16:creationId xmlns:a16="http://schemas.microsoft.com/office/drawing/2014/main" id="{27D43A49-1E64-4AA3-A053-AB137FF898D8}"/>
                  </a:ext>
                </a:extLst>
              </p:cNvPr>
              <p:cNvSpPr txBox="1"/>
              <p:nvPr/>
            </p:nvSpPr>
            <p:spPr>
              <a:xfrm>
                <a:off x="-42434" y="3581430"/>
                <a:ext cx="352661" cy="215443"/>
              </a:xfrm>
              <a:prstGeom prst="rect">
                <a:avLst/>
              </a:prstGeom>
              <a:noFill/>
              <a:ln>
                <a:noFill/>
              </a:ln>
            </p:spPr>
            <p:txBody>
              <a:bodyPr wrap="none" lIns="0" tIns="0" rIns="0" bIns="0" rtlCol="0">
                <a:spAutoFit/>
              </a:bodyPr>
              <a:lstStyle/>
              <a:p>
                <a:pPr algn="ctr"/>
                <a:r>
                  <a:rPr lang="de-DE" sz="1400" dirty="0">
                    <a:solidFill>
                      <a:srgbClr val="C00000"/>
                    </a:solidFill>
                    <a:effectLst>
                      <a:outerShdw blurRad="38100" dist="38100" dir="2700000" algn="tl">
                        <a:srgbClr val="000000">
                          <a:alpha val="43137"/>
                        </a:srgbClr>
                      </a:outerShdw>
                    </a:effectLst>
                    <a:latin typeface="+mn-lt"/>
                  </a:rPr>
                  <a:t>&gt; 45</a:t>
                </a:r>
                <a:endParaRPr lang="de-DE" sz="1400" baseline="-25000" dirty="0">
                  <a:solidFill>
                    <a:srgbClr val="C00000"/>
                  </a:solidFill>
                  <a:effectLst>
                    <a:outerShdw blurRad="38100" dist="38100" dir="2700000" algn="tl">
                      <a:srgbClr val="000000">
                        <a:alpha val="43137"/>
                      </a:srgbClr>
                    </a:outerShdw>
                  </a:effectLst>
                  <a:latin typeface="+mn-lt"/>
                </a:endParaRPr>
              </a:p>
            </p:txBody>
          </p:sp>
          <p:sp>
            <p:nvSpPr>
              <p:cNvPr id="32" name="Ellipse 31">
                <a:extLst>
                  <a:ext uri="{FF2B5EF4-FFF2-40B4-BE49-F238E27FC236}">
                    <a16:creationId xmlns:a16="http://schemas.microsoft.com/office/drawing/2014/main" id="{1C5BF45E-3ECD-452C-8BBE-AAE4BB24C76D}"/>
                  </a:ext>
                </a:extLst>
              </p:cNvPr>
              <p:cNvSpPr/>
              <p:nvPr/>
            </p:nvSpPr>
            <p:spPr bwMode="auto">
              <a:xfrm>
                <a:off x="736820" y="2919815"/>
                <a:ext cx="85240" cy="85240"/>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grpSp>
        <p:sp>
          <p:nvSpPr>
            <p:cNvPr id="48" name="Textfeld 47">
              <a:extLst>
                <a:ext uri="{FF2B5EF4-FFF2-40B4-BE49-F238E27FC236}">
                  <a16:creationId xmlns:a16="http://schemas.microsoft.com/office/drawing/2014/main" id="{B4F502AD-63A8-40C0-A3F7-B6F1C4FD6104}"/>
                </a:ext>
              </a:extLst>
            </p:cNvPr>
            <p:cNvSpPr txBox="1"/>
            <p:nvPr/>
          </p:nvSpPr>
          <p:spPr>
            <a:xfrm>
              <a:off x="3754962" y="2771714"/>
              <a:ext cx="507254" cy="338554"/>
            </a:xfrm>
            <a:prstGeom prst="rect">
              <a:avLst/>
            </a:prstGeom>
            <a:noFill/>
          </p:spPr>
          <p:txBody>
            <a:bodyPr wrap="none" rtlCol="0">
              <a:spAutoFit/>
            </a:bodyPr>
            <a:lstStyle/>
            <a:p>
              <a:pPr algn="ctr"/>
              <a:r>
                <a:rPr lang="de-DE" sz="1600" dirty="0">
                  <a:latin typeface="+mn-lt"/>
                </a:rPr>
                <a:t>WA</a:t>
              </a:r>
            </a:p>
          </p:txBody>
        </p:sp>
        <p:sp>
          <p:nvSpPr>
            <p:cNvPr id="51" name="Textfeld 50">
              <a:extLst>
                <a:ext uri="{FF2B5EF4-FFF2-40B4-BE49-F238E27FC236}">
                  <a16:creationId xmlns:a16="http://schemas.microsoft.com/office/drawing/2014/main" id="{C0974163-A581-451C-BD37-CA9055A23C9D}"/>
                </a:ext>
              </a:extLst>
            </p:cNvPr>
            <p:cNvSpPr txBox="1"/>
            <p:nvPr/>
          </p:nvSpPr>
          <p:spPr>
            <a:xfrm>
              <a:off x="4149930" y="3186984"/>
              <a:ext cx="514886" cy="338554"/>
            </a:xfrm>
            <a:prstGeom prst="rect">
              <a:avLst/>
            </a:prstGeom>
            <a:noFill/>
          </p:spPr>
          <p:txBody>
            <a:bodyPr wrap="none" rtlCol="0">
              <a:spAutoFit/>
            </a:bodyPr>
            <a:lstStyle/>
            <a:p>
              <a:pPr algn="ctr"/>
              <a:r>
                <a:rPr lang="de-DE" sz="1600" dirty="0">
                  <a:latin typeface="+mn-lt"/>
                </a:rPr>
                <a:t>WS</a:t>
              </a:r>
            </a:p>
          </p:txBody>
        </p:sp>
      </p:grpSp>
      <p:grpSp>
        <p:nvGrpSpPr>
          <p:cNvPr id="17" name="Gruppieren 16">
            <a:extLst>
              <a:ext uri="{FF2B5EF4-FFF2-40B4-BE49-F238E27FC236}">
                <a16:creationId xmlns:a16="http://schemas.microsoft.com/office/drawing/2014/main" id="{C256B4B3-7CEE-4077-AC0C-A39E91ADC669}"/>
              </a:ext>
            </a:extLst>
          </p:cNvPr>
          <p:cNvGrpSpPr/>
          <p:nvPr/>
        </p:nvGrpSpPr>
        <p:grpSpPr>
          <a:xfrm>
            <a:off x="6563029" y="4163881"/>
            <a:ext cx="2510460" cy="2510460"/>
            <a:chOff x="6563029" y="4163881"/>
            <a:chExt cx="2510460" cy="2510460"/>
          </a:xfrm>
        </p:grpSpPr>
        <p:grpSp>
          <p:nvGrpSpPr>
            <p:cNvPr id="41" name="Gruppieren 40">
              <a:extLst>
                <a:ext uri="{FF2B5EF4-FFF2-40B4-BE49-F238E27FC236}">
                  <a16:creationId xmlns:a16="http://schemas.microsoft.com/office/drawing/2014/main" id="{AF6D9485-FBB6-45FC-B079-23880E1766DD}"/>
                </a:ext>
              </a:extLst>
            </p:cNvPr>
            <p:cNvGrpSpPr/>
            <p:nvPr/>
          </p:nvGrpSpPr>
          <p:grpSpPr>
            <a:xfrm>
              <a:off x="6563029" y="4163881"/>
              <a:ext cx="2510460" cy="2510460"/>
              <a:chOff x="2550225" y="1588377"/>
              <a:chExt cx="4420138" cy="4420138"/>
            </a:xfrm>
          </p:grpSpPr>
          <p:sp>
            <p:nvSpPr>
              <p:cNvPr id="27" name="Ellipse 26">
                <a:extLst>
                  <a:ext uri="{FF2B5EF4-FFF2-40B4-BE49-F238E27FC236}">
                    <a16:creationId xmlns:a16="http://schemas.microsoft.com/office/drawing/2014/main" id="{C04ABCB6-3404-44DD-A4B8-E2ABAFA8E201}"/>
                  </a:ext>
                </a:extLst>
              </p:cNvPr>
              <p:cNvSpPr/>
              <p:nvPr/>
            </p:nvSpPr>
            <p:spPr bwMode="auto">
              <a:xfrm>
                <a:off x="2550225" y="1588377"/>
                <a:ext cx="4420138" cy="4420138"/>
              </a:xfrm>
              <a:prstGeom prst="ellipse">
                <a:avLst/>
              </a:prstGeom>
              <a:solidFill>
                <a:srgbClr val="695F00"/>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8" name="Textfeld 27">
                <a:extLst>
                  <a:ext uri="{FF2B5EF4-FFF2-40B4-BE49-F238E27FC236}">
                    <a16:creationId xmlns:a16="http://schemas.microsoft.com/office/drawing/2014/main" id="{C4A9BAF5-3F60-4F1F-ABDD-290973A1F7EF}"/>
                  </a:ext>
                </a:extLst>
              </p:cNvPr>
              <p:cNvSpPr txBox="1"/>
              <p:nvPr/>
            </p:nvSpPr>
            <p:spPr>
              <a:xfrm>
                <a:off x="3371805" y="4996866"/>
                <a:ext cx="352661" cy="215443"/>
              </a:xfrm>
              <a:prstGeom prst="rect">
                <a:avLst/>
              </a:prstGeom>
              <a:noFill/>
              <a:ln>
                <a:noFill/>
              </a:ln>
            </p:spPr>
            <p:txBody>
              <a:bodyPr wrap="none" lIns="0" tIns="0" rIns="0" bIns="0" rtlCol="0">
                <a:spAutoFit/>
              </a:bodyPr>
              <a:lstStyle/>
              <a:p>
                <a:pPr algn="ctr"/>
                <a:r>
                  <a:rPr lang="de-DE" sz="1400" dirty="0">
                    <a:solidFill>
                      <a:srgbClr val="C00000"/>
                    </a:solidFill>
                    <a:effectLst>
                      <a:outerShdw blurRad="38100" dist="38100" dir="2700000" algn="tl">
                        <a:srgbClr val="000000">
                          <a:alpha val="43137"/>
                        </a:srgbClr>
                      </a:outerShdw>
                    </a:effectLst>
                    <a:latin typeface="+mn-lt"/>
                  </a:rPr>
                  <a:t>&gt; 35</a:t>
                </a:r>
                <a:endParaRPr lang="de-DE" sz="1400" baseline="-25000" dirty="0">
                  <a:solidFill>
                    <a:srgbClr val="C00000"/>
                  </a:solidFill>
                  <a:effectLst>
                    <a:outerShdw blurRad="38100" dist="38100" dir="2700000" algn="tl">
                      <a:srgbClr val="000000">
                        <a:alpha val="43137"/>
                      </a:srgbClr>
                    </a:outerShdw>
                  </a:effectLst>
                  <a:latin typeface="+mn-lt"/>
                </a:endParaRPr>
              </a:p>
            </p:txBody>
          </p:sp>
          <p:sp>
            <p:nvSpPr>
              <p:cNvPr id="33" name="Ellipse 32">
                <a:extLst>
                  <a:ext uri="{FF2B5EF4-FFF2-40B4-BE49-F238E27FC236}">
                    <a16:creationId xmlns:a16="http://schemas.microsoft.com/office/drawing/2014/main" id="{E5AD39D4-DED1-43DD-85D1-A3BA0E4B1BF5}"/>
                  </a:ext>
                </a:extLst>
              </p:cNvPr>
              <p:cNvSpPr/>
              <p:nvPr/>
            </p:nvSpPr>
            <p:spPr bwMode="auto">
              <a:xfrm>
                <a:off x="4717674" y="3755826"/>
                <a:ext cx="85240" cy="85240"/>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grpSp>
        <p:sp>
          <p:nvSpPr>
            <p:cNvPr id="49" name="Textfeld 48">
              <a:extLst>
                <a:ext uri="{FF2B5EF4-FFF2-40B4-BE49-F238E27FC236}">
                  <a16:creationId xmlns:a16="http://schemas.microsoft.com/office/drawing/2014/main" id="{61CF9A94-8611-4124-A0AC-FEC5ABB53CA4}"/>
                </a:ext>
              </a:extLst>
            </p:cNvPr>
            <p:cNvSpPr txBox="1"/>
            <p:nvPr/>
          </p:nvSpPr>
          <p:spPr>
            <a:xfrm>
              <a:off x="7595872" y="4489032"/>
              <a:ext cx="468397" cy="338554"/>
            </a:xfrm>
            <a:prstGeom prst="rect">
              <a:avLst/>
            </a:prstGeom>
            <a:noFill/>
          </p:spPr>
          <p:txBody>
            <a:bodyPr wrap="none" rtlCol="0">
              <a:spAutoFit/>
            </a:bodyPr>
            <a:lstStyle/>
            <a:p>
              <a:pPr algn="ctr"/>
              <a:r>
                <a:rPr lang="de-DE" sz="1600" dirty="0">
                  <a:latin typeface="+mn-lt"/>
                </a:rPr>
                <a:t>KU</a:t>
              </a:r>
            </a:p>
          </p:txBody>
        </p:sp>
        <p:sp>
          <p:nvSpPr>
            <p:cNvPr id="52" name="Textfeld 51">
              <a:extLst>
                <a:ext uri="{FF2B5EF4-FFF2-40B4-BE49-F238E27FC236}">
                  <a16:creationId xmlns:a16="http://schemas.microsoft.com/office/drawing/2014/main" id="{F2247F93-1FC6-41CF-A522-BB98416BD11B}"/>
                </a:ext>
              </a:extLst>
            </p:cNvPr>
            <p:cNvSpPr txBox="1"/>
            <p:nvPr/>
          </p:nvSpPr>
          <p:spPr>
            <a:xfrm>
              <a:off x="8257068" y="4860698"/>
              <a:ext cx="445955" cy="338554"/>
            </a:xfrm>
            <a:prstGeom prst="rect">
              <a:avLst/>
            </a:prstGeom>
            <a:noFill/>
          </p:spPr>
          <p:txBody>
            <a:bodyPr wrap="none" rtlCol="0">
              <a:spAutoFit/>
            </a:bodyPr>
            <a:lstStyle/>
            <a:p>
              <a:pPr algn="ctr"/>
              <a:r>
                <a:rPr lang="de-DE" sz="1600" dirty="0">
                  <a:latin typeface="+mn-lt"/>
                </a:rPr>
                <a:t>PF</a:t>
              </a:r>
            </a:p>
          </p:txBody>
        </p:sp>
        <p:sp>
          <p:nvSpPr>
            <p:cNvPr id="53" name="Textfeld 52">
              <a:extLst>
                <a:ext uri="{FF2B5EF4-FFF2-40B4-BE49-F238E27FC236}">
                  <a16:creationId xmlns:a16="http://schemas.microsoft.com/office/drawing/2014/main" id="{EFDFE818-BB97-431C-A549-3B88A9A35000}"/>
                </a:ext>
              </a:extLst>
            </p:cNvPr>
            <p:cNvSpPr txBox="1"/>
            <p:nvPr/>
          </p:nvSpPr>
          <p:spPr>
            <a:xfrm>
              <a:off x="7004169" y="4918141"/>
              <a:ext cx="468398" cy="338554"/>
            </a:xfrm>
            <a:prstGeom prst="rect">
              <a:avLst/>
            </a:prstGeom>
            <a:noFill/>
          </p:spPr>
          <p:txBody>
            <a:bodyPr wrap="none" rtlCol="0">
              <a:spAutoFit/>
            </a:bodyPr>
            <a:lstStyle/>
            <a:p>
              <a:pPr algn="ctr"/>
              <a:r>
                <a:rPr lang="de-DE" sz="1600" dirty="0">
                  <a:latin typeface="+mn-lt"/>
                </a:rPr>
                <a:t>KR</a:t>
              </a:r>
            </a:p>
          </p:txBody>
        </p:sp>
      </p:grpSp>
      <p:sp>
        <p:nvSpPr>
          <p:cNvPr id="12" name="Textfeld 11">
            <a:extLst>
              <a:ext uri="{FF2B5EF4-FFF2-40B4-BE49-F238E27FC236}">
                <a16:creationId xmlns:a16="http://schemas.microsoft.com/office/drawing/2014/main" id="{AA2B8B99-50B2-4168-BDF4-E324ABEBE52B}"/>
              </a:ext>
            </a:extLst>
          </p:cNvPr>
          <p:cNvSpPr txBox="1"/>
          <p:nvPr/>
        </p:nvSpPr>
        <p:spPr>
          <a:xfrm>
            <a:off x="4769248" y="1560096"/>
            <a:ext cx="4102356"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de-DE" sz="1600" dirty="0">
                <a:latin typeface="+mn-lt"/>
              </a:rPr>
              <a:t>Gilt </a:t>
            </a:r>
            <a:r>
              <a:rPr lang="de-DE" sz="1600" dirty="0" err="1">
                <a:latin typeface="+mn-lt"/>
              </a:rPr>
              <a:t>C</a:t>
            </a:r>
            <a:r>
              <a:rPr lang="de-DE" sz="1600" baseline="-25000" dirty="0" err="1">
                <a:latin typeface="+mn-lt"/>
              </a:rPr>
              <a:t>met</a:t>
            </a:r>
            <a:r>
              <a:rPr lang="de-DE" sz="1600" dirty="0">
                <a:latin typeface="+mn-lt"/>
              </a:rPr>
              <a:t> = 0 dB,</a:t>
            </a:r>
            <a:br>
              <a:rPr lang="de-DE" sz="1600" dirty="0">
                <a:latin typeface="+mn-lt"/>
              </a:rPr>
            </a:br>
            <a:r>
              <a:rPr lang="de-DE" sz="1600" dirty="0">
                <a:latin typeface="+mn-lt"/>
              </a:rPr>
              <a:t> sind die Wirkbereiche</a:t>
            </a:r>
            <a:br>
              <a:rPr lang="de-DE" sz="1600" dirty="0">
                <a:latin typeface="+mn-lt"/>
              </a:rPr>
            </a:br>
            <a:r>
              <a:rPr lang="de-DE" sz="1600" dirty="0">
                <a:latin typeface="+mn-lt"/>
              </a:rPr>
              <a:t>jeweils Kreisflächen</a:t>
            </a:r>
            <a:br>
              <a:rPr lang="de-DE" sz="1600" dirty="0">
                <a:latin typeface="+mn-lt"/>
              </a:rPr>
            </a:br>
            <a:r>
              <a:rPr lang="de-DE" sz="1600" dirty="0">
                <a:latin typeface="+mn-lt"/>
              </a:rPr>
              <a:t> mit dem Radius </a:t>
            </a:r>
            <a:r>
              <a:rPr lang="de-DE" sz="1600" dirty="0" err="1">
                <a:latin typeface="+mn-lt"/>
              </a:rPr>
              <a:t>L</a:t>
            </a:r>
            <a:r>
              <a:rPr lang="de-DE" sz="1600" baseline="-25000" dirty="0" err="1">
                <a:latin typeface="+mn-lt"/>
              </a:rPr>
              <a:t>r</a:t>
            </a:r>
            <a:r>
              <a:rPr lang="de-DE" sz="1600" dirty="0">
                <a:latin typeface="+mn-lt"/>
              </a:rPr>
              <a:t> = IRW – 10 dB</a:t>
            </a:r>
          </a:p>
        </p:txBody>
      </p:sp>
      <p:sp>
        <p:nvSpPr>
          <p:cNvPr id="54" name="Text Box 4">
            <a:extLst>
              <a:ext uri="{FF2B5EF4-FFF2-40B4-BE49-F238E27FC236}">
                <a16:creationId xmlns:a16="http://schemas.microsoft.com/office/drawing/2014/main" id="{97902259-F22B-41A1-9059-6ACD7126AB92}"/>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Strategie für den richtigen Weg</a:t>
            </a:r>
          </a:p>
        </p:txBody>
      </p:sp>
      <p:pic>
        <p:nvPicPr>
          <p:cNvPr id="14" name="Aufgezeichneter Sound">
            <a:hlinkClick r:id="" action="ppaction://media"/>
            <a:extLst>
              <a:ext uri="{FF2B5EF4-FFF2-40B4-BE49-F238E27FC236}">
                <a16:creationId xmlns:a16="http://schemas.microsoft.com/office/drawing/2014/main" id="{B0CDF88B-478E-494D-A2BA-2FD30D20F2DE}"/>
              </a:ext>
            </a:extLst>
          </p:cNvPr>
          <p:cNvPicPr>
            <a:picLocks noChangeAspect="1"/>
          </p:cNvPicPr>
          <p:nvPr>
            <a:audioFile r:link="rId1"/>
            <p:extLst>
              <p:ext uri="{DAA4B4D4-6D71-4841-9C94-3DE7FCFB9230}">
                <p14:media xmlns:p14="http://schemas.microsoft.com/office/powerpoint/2010/main" r:embed="rId2">
                  <p14:trim end="1152.6122"/>
                </p14:media>
              </p:ext>
            </p:extLst>
          </p:nvPr>
        </p:nvPicPr>
        <p:blipFill>
          <a:blip r:embed="rId4"/>
          <a:stretch>
            <a:fillRect/>
          </a:stretch>
        </p:blipFill>
        <p:spPr>
          <a:xfrm>
            <a:off x="-640239" y="339724"/>
            <a:ext cx="406400" cy="406400"/>
          </a:xfrm>
          <a:prstGeom prst="rect">
            <a:avLst/>
          </a:prstGeom>
        </p:spPr>
      </p:pic>
    </p:spTree>
    <p:extLst>
      <p:ext uri="{BB962C8B-B14F-4D97-AF65-F5344CB8AC3E}">
        <p14:creationId xmlns:p14="http://schemas.microsoft.com/office/powerpoint/2010/main" val="406298929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18" fill="hold"/>
                                        <p:tgtEl>
                                          <p:spTgt spid="14"/>
                                        </p:tgtEl>
                                      </p:cBhvr>
                                    </p:cmd>
                                  </p:childTnLst>
                                </p:cTn>
                              </p:par>
                              <p:par>
                                <p:cTn id="7" presetID="10" presetClass="entr" presetSubtype="0"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ntr" presetSubtype="0" fill="hold" nodeType="withEffect">
                                  <p:stCondLst>
                                    <p:cond delay="3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4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50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60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70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71CD5F3D-8657-4E30-89B5-BF552FCBA276}"/>
              </a:ext>
            </a:extLst>
          </p:cNvPr>
          <p:cNvGrpSpPr/>
          <p:nvPr/>
        </p:nvGrpSpPr>
        <p:grpSpPr>
          <a:xfrm>
            <a:off x="720000" y="1188000"/>
            <a:ext cx="3660182" cy="3660182"/>
            <a:chOff x="720000" y="1188000"/>
            <a:chExt cx="3660182" cy="3660182"/>
          </a:xfrm>
        </p:grpSpPr>
        <p:sp>
          <p:nvSpPr>
            <p:cNvPr id="35" name="Ellipse 34">
              <a:extLst>
                <a:ext uri="{FF2B5EF4-FFF2-40B4-BE49-F238E27FC236}">
                  <a16:creationId xmlns:a16="http://schemas.microsoft.com/office/drawing/2014/main" id="{D88E02F7-5586-42D5-AAB0-962FB5DE8232}"/>
                </a:ext>
              </a:extLst>
            </p:cNvPr>
            <p:cNvSpPr/>
            <p:nvPr/>
          </p:nvSpPr>
          <p:spPr bwMode="auto">
            <a:xfrm>
              <a:off x="720000" y="1188000"/>
              <a:ext cx="3660182" cy="3660182"/>
            </a:xfrm>
            <a:prstGeom prst="ellipse">
              <a:avLst/>
            </a:prstGeom>
            <a:solidFill>
              <a:srgbClr val="836F05"/>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effectLst/>
                <a:latin typeface="Times New Roman" charset="0"/>
              </a:endParaRPr>
            </a:p>
          </p:txBody>
        </p:sp>
        <p:sp>
          <p:nvSpPr>
            <p:cNvPr id="52" name="Textfeld 51">
              <a:extLst>
                <a:ext uri="{FF2B5EF4-FFF2-40B4-BE49-F238E27FC236}">
                  <a16:creationId xmlns:a16="http://schemas.microsoft.com/office/drawing/2014/main" id="{4445911D-C42C-41B2-A462-6D24B296F17B}"/>
                </a:ext>
              </a:extLst>
            </p:cNvPr>
            <p:cNvSpPr txBox="1"/>
            <p:nvPr/>
          </p:nvSpPr>
          <p:spPr>
            <a:xfrm>
              <a:off x="1305292" y="4143106"/>
              <a:ext cx="250068" cy="215444"/>
            </a:xfrm>
            <a:prstGeom prst="rect">
              <a:avLst/>
            </a:prstGeom>
            <a:noFill/>
            <a:ln>
              <a:noFill/>
            </a:ln>
          </p:spPr>
          <p:txBody>
            <a:bodyPr wrap="none" lIns="0" tIns="0" rIns="0" bIns="0" rtlCol="0">
              <a:spAutoFit/>
            </a:bodyPr>
            <a:lstStyle/>
            <a:p>
              <a:pPr algn="ctr"/>
              <a:r>
                <a:rPr lang="de-DE" sz="1400" dirty="0">
                  <a:effectLst>
                    <a:outerShdw blurRad="38100" dist="38100" dir="2700000" algn="tl">
                      <a:srgbClr val="000000">
                        <a:alpha val="43137"/>
                      </a:srgbClr>
                    </a:outerShdw>
                  </a:effectLst>
                  <a:latin typeface="+mn-lt"/>
                </a:rPr>
                <a:t>W</a:t>
              </a:r>
              <a:r>
                <a:rPr lang="de-DE" sz="1400" baseline="-25000" dirty="0">
                  <a:effectLst>
                    <a:outerShdw blurRad="38100" dist="38100" dir="2700000" algn="tl">
                      <a:srgbClr val="000000">
                        <a:alpha val="43137"/>
                      </a:srgbClr>
                    </a:outerShdw>
                  </a:effectLst>
                  <a:latin typeface="+mn-lt"/>
                </a:rPr>
                <a:t>K</a:t>
              </a:r>
            </a:p>
          </p:txBody>
        </p:sp>
      </p:grpSp>
      <p:grpSp>
        <p:nvGrpSpPr>
          <p:cNvPr id="15" name="Gruppieren 14">
            <a:extLst>
              <a:ext uri="{FF2B5EF4-FFF2-40B4-BE49-F238E27FC236}">
                <a16:creationId xmlns:a16="http://schemas.microsoft.com/office/drawing/2014/main" id="{20EE3020-8B6A-4E07-9A1B-06F458B3A93C}"/>
              </a:ext>
            </a:extLst>
          </p:cNvPr>
          <p:cNvGrpSpPr/>
          <p:nvPr/>
        </p:nvGrpSpPr>
        <p:grpSpPr>
          <a:xfrm>
            <a:off x="1085502" y="1553502"/>
            <a:ext cx="2929178" cy="2929178"/>
            <a:chOff x="1085502" y="1553502"/>
            <a:chExt cx="2929178" cy="2929178"/>
          </a:xfrm>
        </p:grpSpPr>
        <p:sp>
          <p:nvSpPr>
            <p:cNvPr id="36" name="Ellipse 35">
              <a:extLst>
                <a:ext uri="{FF2B5EF4-FFF2-40B4-BE49-F238E27FC236}">
                  <a16:creationId xmlns:a16="http://schemas.microsoft.com/office/drawing/2014/main" id="{621A47C5-B437-4FF2-AE46-326E6DEFAA37}"/>
                </a:ext>
              </a:extLst>
            </p:cNvPr>
            <p:cNvSpPr/>
            <p:nvPr/>
          </p:nvSpPr>
          <p:spPr bwMode="auto">
            <a:xfrm>
              <a:off x="1085502" y="1553502"/>
              <a:ext cx="2929178" cy="2929178"/>
            </a:xfrm>
            <a:prstGeom prst="ellipse">
              <a:avLst/>
            </a:prstGeom>
            <a:solidFill>
              <a:srgbClr val="C4A607"/>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effectLst/>
                <a:latin typeface="Times New Roman" charset="0"/>
              </a:endParaRPr>
            </a:p>
          </p:txBody>
        </p:sp>
        <p:sp>
          <p:nvSpPr>
            <p:cNvPr id="53" name="Textfeld 52">
              <a:extLst>
                <a:ext uri="{FF2B5EF4-FFF2-40B4-BE49-F238E27FC236}">
                  <a16:creationId xmlns:a16="http://schemas.microsoft.com/office/drawing/2014/main" id="{D3111110-D7BE-4B71-9F4F-828587B71C42}"/>
                </a:ext>
              </a:extLst>
            </p:cNvPr>
            <p:cNvSpPr txBox="1"/>
            <p:nvPr/>
          </p:nvSpPr>
          <p:spPr>
            <a:xfrm>
              <a:off x="1536009" y="3913179"/>
              <a:ext cx="368691" cy="215444"/>
            </a:xfrm>
            <a:prstGeom prst="rect">
              <a:avLst/>
            </a:prstGeom>
            <a:noFill/>
            <a:ln>
              <a:noFill/>
            </a:ln>
          </p:spPr>
          <p:txBody>
            <a:bodyPr wrap="none" lIns="0" tIns="0" rIns="0" bIns="0" rtlCol="0">
              <a:spAutoFit/>
            </a:bodyPr>
            <a:lstStyle/>
            <a:p>
              <a:pPr algn="ctr"/>
              <a:r>
                <a:rPr lang="de-DE" sz="1400" dirty="0">
                  <a:effectLst>
                    <a:outerShdw blurRad="38100" dist="38100" dir="2700000" algn="tl">
                      <a:srgbClr val="000000">
                        <a:alpha val="43137"/>
                      </a:srgbClr>
                    </a:outerShdw>
                  </a:effectLst>
                  <a:latin typeface="+mn-lt"/>
                </a:rPr>
                <a:t>W</a:t>
              </a:r>
              <a:r>
                <a:rPr lang="de-DE" sz="1400" baseline="-25000" dirty="0">
                  <a:effectLst>
                    <a:outerShdw blurRad="38100" dist="38100" dir="2700000" algn="tl">
                      <a:srgbClr val="000000">
                        <a:alpha val="43137"/>
                      </a:srgbClr>
                    </a:outerShdw>
                  </a:effectLst>
                  <a:latin typeface="+mn-lt"/>
                </a:rPr>
                <a:t>WR</a:t>
              </a:r>
            </a:p>
          </p:txBody>
        </p:sp>
      </p:grpSp>
      <p:grpSp>
        <p:nvGrpSpPr>
          <p:cNvPr id="16" name="Gruppieren 15">
            <a:extLst>
              <a:ext uri="{FF2B5EF4-FFF2-40B4-BE49-F238E27FC236}">
                <a16:creationId xmlns:a16="http://schemas.microsoft.com/office/drawing/2014/main" id="{F828D886-4FFE-4A01-89D1-89ACEDA6E657}"/>
              </a:ext>
            </a:extLst>
          </p:cNvPr>
          <p:cNvGrpSpPr/>
          <p:nvPr/>
        </p:nvGrpSpPr>
        <p:grpSpPr>
          <a:xfrm>
            <a:off x="1432147" y="1923463"/>
            <a:ext cx="2235888" cy="2235888"/>
            <a:chOff x="1432147" y="1923463"/>
            <a:chExt cx="2235888" cy="2235888"/>
          </a:xfrm>
        </p:grpSpPr>
        <p:sp>
          <p:nvSpPr>
            <p:cNvPr id="37" name="Ellipse 36">
              <a:extLst>
                <a:ext uri="{FF2B5EF4-FFF2-40B4-BE49-F238E27FC236}">
                  <a16:creationId xmlns:a16="http://schemas.microsoft.com/office/drawing/2014/main" id="{78C6838B-7BFB-4237-A1DF-26485E77D12D}"/>
                </a:ext>
              </a:extLst>
            </p:cNvPr>
            <p:cNvSpPr/>
            <p:nvPr/>
          </p:nvSpPr>
          <p:spPr bwMode="auto">
            <a:xfrm>
              <a:off x="1432147" y="1923463"/>
              <a:ext cx="2235888" cy="2235888"/>
            </a:xfrm>
            <a:prstGeom prst="ellipse">
              <a:avLst/>
            </a:prstGeom>
            <a:solidFill>
              <a:srgbClr val="FAE574"/>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effectLst/>
                <a:latin typeface="Times New Roman" charset="0"/>
              </a:endParaRPr>
            </a:p>
          </p:txBody>
        </p:sp>
        <p:sp>
          <p:nvSpPr>
            <p:cNvPr id="64" name="Textfeld 63">
              <a:extLst>
                <a:ext uri="{FF2B5EF4-FFF2-40B4-BE49-F238E27FC236}">
                  <a16:creationId xmlns:a16="http://schemas.microsoft.com/office/drawing/2014/main" id="{8465672E-1435-47DF-B546-722E9CF2BB6A}"/>
                </a:ext>
              </a:extLst>
            </p:cNvPr>
            <p:cNvSpPr txBox="1"/>
            <p:nvPr/>
          </p:nvSpPr>
          <p:spPr>
            <a:xfrm>
              <a:off x="1784560" y="3683252"/>
              <a:ext cx="357854" cy="215444"/>
            </a:xfrm>
            <a:prstGeom prst="rect">
              <a:avLst/>
            </a:prstGeom>
            <a:noFill/>
            <a:ln>
              <a:noFill/>
            </a:ln>
          </p:spPr>
          <p:txBody>
            <a:bodyPr wrap="none" lIns="0" tIns="0" rIns="0" bIns="0" rtlCol="0">
              <a:spAutoFit/>
            </a:bodyPr>
            <a:lstStyle/>
            <a:p>
              <a:pPr algn="ctr"/>
              <a:r>
                <a:rPr lang="de-DE" sz="1400" dirty="0">
                  <a:effectLst>
                    <a:outerShdw blurRad="38100" dist="38100" dir="2700000" algn="tl">
                      <a:srgbClr val="000000">
                        <a:alpha val="43137"/>
                      </a:srgbClr>
                    </a:outerShdw>
                  </a:effectLst>
                  <a:latin typeface="+mn-lt"/>
                </a:rPr>
                <a:t>W</a:t>
              </a:r>
              <a:r>
                <a:rPr lang="de-DE" sz="1400" baseline="-25000" dirty="0">
                  <a:effectLst>
                    <a:outerShdw blurRad="38100" dist="38100" dir="2700000" algn="tl">
                      <a:srgbClr val="000000">
                        <a:alpha val="43137"/>
                      </a:srgbClr>
                    </a:outerShdw>
                  </a:effectLst>
                  <a:latin typeface="+mn-lt"/>
                </a:rPr>
                <a:t>WA</a:t>
              </a:r>
            </a:p>
          </p:txBody>
        </p:sp>
      </p:grpSp>
      <p:grpSp>
        <p:nvGrpSpPr>
          <p:cNvPr id="17" name="Gruppieren 16">
            <a:extLst>
              <a:ext uri="{FF2B5EF4-FFF2-40B4-BE49-F238E27FC236}">
                <a16:creationId xmlns:a16="http://schemas.microsoft.com/office/drawing/2014/main" id="{173D1B94-8089-4076-B8F6-2FFC7059E343}"/>
              </a:ext>
            </a:extLst>
          </p:cNvPr>
          <p:cNvGrpSpPr/>
          <p:nvPr/>
        </p:nvGrpSpPr>
        <p:grpSpPr>
          <a:xfrm>
            <a:off x="1790897" y="2278548"/>
            <a:ext cx="1516250" cy="1516250"/>
            <a:chOff x="1790897" y="2278548"/>
            <a:chExt cx="1516250" cy="1516250"/>
          </a:xfrm>
        </p:grpSpPr>
        <p:sp>
          <p:nvSpPr>
            <p:cNvPr id="38" name="Ellipse 37">
              <a:extLst>
                <a:ext uri="{FF2B5EF4-FFF2-40B4-BE49-F238E27FC236}">
                  <a16:creationId xmlns:a16="http://schemas.microsoft.com/office/drawing/2014/main" id="{9FDB3981-F2A2-4AF7-A7F3-E606045804C5}"/>
                </a:ext>
              </a:extLst>
            </p:cNvPr>
            <p:cNvSpPr/>
            <p:nvPr/>
          </p:nvSpPr>
          <p:spPr bwMode="auto">
            <a:xfrm>
              <a:off x="1790897" y="2278548"/>
              <a:ext cx="1516250" cy="1516250"/>
            </a:xfrm>
            <a:prstGeom prst="ellipse">
              <a:avLst/>
            </a:prstGeom>
            <a:solidFill>
              <a:srgbClr val="FCEEA2"/>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effectLst/>
                <a:latin typeface="Times New Roman" charset="0"/>
              </a:endParaRPr>
            </a:p>
          </p:txBody>
        </p:sp>
        <p:sp>
          <p:nvSpPr>
            <p:cNvPr id="74" name="Textfeld 73">
              <a:extLst>
                <a:ext uri="{FF2B5EF4-FFF2-40B4-BE49-F238E27FC236}">
                  <a16:creationId xmlns:a16="http://schemas.microsoft.com/office/drawing/2014/main" id="{D235DF4A-947C-4884-832B-8A7A10CA6D2F}"/>
                </a:ext>
              </a:extLst>
            </p:cNvPr>
            <p:cNvSpPr txBox="1"/>
            <p:nvPr/>
          </p:nvSpPr>
          <p:spPr>
            <a:xfrm>
              <a:off x="2069182" y="3432416"/>
              <a:ext cx="355867" cy="215444"/>
            </a:xfrm>
            <a:prstGeom prst="rect">
              <a:avLst/>
            </a:prstGeom>
            <a:noFill/>
            <a:ln>
              <a:noFill/>
            </a:ln>
          </p:spPr>
          <p:txBody>
            <a:bodyPr wrap="none" lIns="0" tIns="0" rIns="0" bIns="0" rtlCol="0">
              <a:spAutoFit/>
            </a:bodyPr>
            <a:lstStyle/>
            <a:p>
              <a:pPr algn="ctr"/>
              <a:r>
                <a:rPr lang="de-DE" sz="1400" dirty="0">
                  <a:effectLst>
                    <a:outerShdw blurRad="38100" dist="38100" dir="2700000" algn="tl">
                      <a:srgbClr val="000000">
                        <a:alpha val="43137"/>
                      </a:srgbClr>
                    </a:outerShdw>
                  </a:effectLst>
                  <a:latin typeface="+mn-lt"/>
                </a:rPr>
                <a:t>W</a:t>
              </a:r>
              <a:r>
                <a:rPr lang="de-DE" sz="1400" baseline="-25000" dirty="0">
                  <a:effectLst>
                    <a:outerShdw blurRad="38100" dist="38100" dir="2700000" algn="tl">
                      <a:srgbClr val="000000">
                        <a:alpha val="43137"/>
                      </a:srgbClr>
                    </a:outerShdw>
                  </a:effectLst>
                  <a:latin typeface="+mn-lt"/>
                </a:rPr>
                <a:t>MD</a:t>
              </a:r>
            </a:p>
          </p:txBody>
        </p:sp>
      </p:grpSp>
      <p:grpSp>
        <p:nvGrpSpPr>
          <p:cNvPr id="18" name="Gruppieren 17">
            <a:extLst>
              <a:ext uri="{FF2B5EF4-FFF2-40B4-BE49-F238E27FC236}">
                <a16:creationId xmlns:a16="http://schemas.microsoft.com/office/drawing/2014/main" id="{02483359-13AF-4868-89F3-4FC43E584B78}"/>
              </a:ext>
            </a:extLst>
          </p:cNvPr>
          <p:cNvGrpSpPr/>
          <p:nvPr/>
        </p:nvGrpSpPr>
        <p:grpSpPr>
          <a:xfrm>
            <a:off x="2115265" y="2579550"/>
            <a:ext cx="875654" cy="875654"/>
            <a:chOff x="5361066" y="3794798"/>
            <a:chExt cx="875654" cy="875654"/>
          </a:xfrm>
        </p:grpSpPr>
        <p:sp>
          <p:nvSpPr>
            <p:cNvPr id="58" name="Ellipse 57">
              <a:extLst>
                <a:ext uri="{FF2B5EF4-FFF2-40B4-BE49-F238E27FC236}">
                  <a16:creationId xmlns:a16="http://schemas.microsoft.com/office/drawing/2014/main" id="{5E9C9412-0DC5-4CB5-8F2C-A16F335D7AB5}"/>
                </a:ext>
              </a:extLst>
            </p:cNvPr>
            <p:cNvSpPr/>
            <p:nvPr/>
          </p:nvSpPr>
          <p:spPr bwMode="auto">
            <a:xfrm>
              <a:off x="5361066" y="3794798"/>
              <a:ext cx="875654" cy="875654"/>
            </a:xfrm>
            <a:prstGeom prst="ellipse">
              <a:avLst/>
            </a:prstGeom>
            <a:solidFill>
              <a:srgbClr val="FDF6D1"/>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effectLst/>
                <a:latin typeface="Times New Roman" charset="0"/>
              </a:endParaRPr>
            </a:p>
          </p:txBody>
        </p:sp>
        <p:sp>
          <p:nvSpPr>
            <p:cNvPr id="59" name="Ellipse 58">
              <a:extLst>
                <a:ext uri="{FF2B5EF4-FFF2-40B4-BE49-F238E27FC236}">
                  <a16:creationId xmlns:a16="http://schemas.microsoft.com/office/drawing/2014/main" id="{846D2DD4-DE60-4FF8-8AA3-96BA0564B01F}"/>
                </a:ext>
              </a:extLst>
            </p:cNvPr>
            <p:cNvSpPr/>
            <p:nvPr/>
          </p:nvSpPr>
          <p:spPr bwMode="auto">
            <a:xfrm>
              <a:off x="5756273" y="4190005"/>
              <a:ext cx="85240" cy="85240"/>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60" name="Textfeld 59">
              <a:extLst>
                <a:ext uri="{FF2B5EF4-FFF2-40B4-BE49-F238E27FC236}">
                  <a16:creationId xmlns:a16="http://schemas.microsoft.com/office/drawing/2014/main" id="{9EF4AD2B-B245-4AAF-859B-71312C3C0056}"/>
                </a:ext>
              </a:extLst>
            </p:cNvPr>
            <p:cNvSpPr txBox="1"/>
            <p:nvPr/>
          </p:nvSpPr>
          <p:spPr>
            <a:xfrm>
              <a:off x="5570458" y="4396114"/>
              <a:ext cx="343043" cy="215444"/>
            </a:xfrm>
            <a:prstGeom prst="rect">
              <a:avLst/>
            </a:prstGeom>
            <a:noFill/>
            <a:ln>
              <a:noFill/>
            </a:ln>
          </p:spPr>
          <p:txBody>
            <a:bodyPr wrap="none" lIns="0" tIns="0" rIns="0" bIns="0" rtlCol="0">
              <a:spAutoFit/>
            </a:bodyPr>
            <a:lstStyle/>
            <a:p>
              <a:pPr algn="ctr"/>
              <a:r>
                <a:rPr lang="de-DE" sz="1400" dirty="0">
                  <a:effectLst>
                    <a:outerShdw blurRad="38100" dist="38100" dir="2700000" algn="tl">
                      <a:srgbClr val="000000">
                        <a:alpha val="43137"/>
                      </a:srgbClr>
                    </a:outerShdw>
                  </a:effectLst>
                  <a:latin typeface="+mn-lt"/>
                </a:rPr>
                <a:t>W</a:t>
              </a:r>
              <a:r>
                <a:rPr lang="de-DE" sz="1400" baseline="-25000" dirty="0">
                  <a:effectLst>
                    <a:outerShdw blurRad="38100" dist="38100" dir="2700000" algn="tl">
                      <a:srgbClr val="000000">
                        <a:alpha val="43137"/>
                      </a:srgbClr>
                    </a:outerShdw>
                  </a:effectLst>
                  <a:latin typeface="+mn-lt"/>
                </a:rPr>
                <a:t>GE</a:t>
              </a:r>
            </a:p>
          </p:txBody>
        </p:sp>
      </p:grpSp>
      <p:sp>
        <p:nvSpPr>
          <p:cNvPr id="7" name="Rechteck 6">
            <a:extLst>
              <a:ext uri="{FF2B5EF4-FFF2-40B4-BE49-F238E27FC236}">
                <a16:creationId xmlns:a16="http://schemas.microsoft.com/office/drawing/2014/main" id="{F9EEAE44-31A0-45E1-9093-18EF840D1E73}"/>
              </a:ext>
            </a:extLst>
          </p:cNvPr>
          <p:cNvSpPr/>
          <p:nvPr/>
        </p:nvSpPr>
        <p:spPr bwMode="auto">
          <a:xfrm>
            <a:off x="976394" y="5049968"/>
            <a:ext cx="3777712" cy="1606553"/>
          </a:xfrm>
          <a:prstGeom prst="rect">
            <a:avLst/>
          </a:prstGeom>
          <a:solidFill>
            <a:schemeClr val="accent6">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 name="Titel 1">
            <a:extLst>
              <a:ext uri="{FF2B5EF4-FFF2-40B4-BE49-F238E27FC236}">
                <a16:creationId xmlns:a16="http://schemas.microsoft.com/office/drawing/2014/main" id="{283CD90D-416A-4EE8-B536-9D8D24B86A74}"/>
              </a:ext>
            </a:extLst>
          </p:cNvPr>
          <p:cNvSpPr>
            <a:spLocks noGrp="1"/>
          </p:cNvSpPr>
          <p:nvPr>
            <p:ph type="title"/>
          </p:nvPr>
        </p:nvSpPr>
        <p:spPr/>
        <p:txBody>
          <a:bodyPr/>
          <a:lstStyle/>
          <a:p>
            <a:r>
              <a:rPr lang="de-DE" dirty="0"/>
              <a:t>Die Ausgangslage</a:t>
            </a:r>
            <a:br>
              <a:rPr lang="de-DE" dirty="0"/>
            </a:br>
            <a:r>
              <a:rPr lang="de-DE" sz="1600" dirty="0"/>
              <a:t>isotrope Quelle, </a:t>
            </a:r>
            <a:r>
              <a:rPr lang="de-DE" sz="1600" dirty="0" err="1"/>
              <a:t>C</a:t>
            </a:r>
            <a:r>
              <a:rPr lang="de-DE" sz="1600" baseline="-25000" dirty="0" err="1"/>
              <a:t>met</a:t>
            </a:r>
            <a:r>
              <a:rPr lang="de-DE" sz="1600" dirty="0"/>
              <a:t> = 0 dB, ihre Wirkflächen und einige Richtwertflächen</a:t>
            </a:r>
          </a:p>
        </p:txBody>
      </p:sp>
      <p:sp>
        <p:nvSpPr>
          <p:cNvPr id="4" name="Fußzeilenplatzhalter 3">
            <a:extLst>
              <a:ext uri="{FF2B5EF4-FFF2-40B4-BE49-F238E27FC236}">
                <a16:creationId xmlns:a16="http://schemas.microsoft.com/office/drawing/2014/main" id="{9EF422DD-E4BB-471A-B66C-FB8A0CC96C4A}"/>
              </a:ext>
            </a:extLst>
          </p:cNvPr>
          <p:cNvSpPr>
            <a:spLocks noGrp="1"/>
          </p:cNvSpPr>
          <p:nvPr>
            <p:ph type="ftr" sz="quarter" idx="13"/>
          </p:nvPr>
        </p:nvSpPr>
        <p:spPr/>
        <p:txBody>
          <a:bodyPr/>
          <a:lstStyle/>
          <a:p>
            <a:r>
              <a:rPr lang="de-DE"/>
              <a:t>Zum Einwirkungsbereich der TA Lärm, DAGA 2021, Wien</a:t>
            </a:r>
            <a:endParaRPr lang="de-DE" dirty="0"/>
          </a:p>
        </p:txBody>
      </p:sp>
      <p:sp>
        <p:nvSpPr>
          <p:cNvPr id="5" name="Textfeld 4">
            <a:extLst>
              <a:ext uri="{FF2B5EF4-FFF2-40B4-BE49-F238E27FC236}">
                <a16:creationId xmlns:a16="http://schemas.microsoft.com/office/drawing/2014/main" id="{6CB2D439-3948-4E6E-BA93-6C80DD29AF2E}"/>
              </a:ext>
            </a:extLst>
          </p:cNvPr>
          <p:cNvSpPr txBox="1"/>
          <p:nvPr/>
        </p:nvSpPr>
        <p:spPr>
          <a:xfrm>
            <a:off x="4878993" y="1750482"/>
            <a:ext cx="4051905" cy="1000274"/>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de-DE" sz="1600" dirty="0">
                <a:latin typeface="+mn-lt"/>
              </a:rPr>
              <a:t>Zunächst werden alle Wirkflächen der Richtwerte überlagert dargestellt.</a:t>
            </a:r>
            <a:br>
              <a:rPr lang="de-DE" sz="1600" dirty="0">
                <a:latin typeface="+mn-lt"/>
              </a:rPr>
            </a:br>
            <a:endParaRPr lang="de-DE" sz="1600" dirty="0">
              <a:latin typeface="+mn-lt"/>
            </a:endParaRPr>
          </a:p>
          <a:p>
            <a:r>
              <a:rPr lang="de-DE" sz="1100" dirty="0">
                <a:solidFill>
                  <a:schemeClr val="accent1">
                    <a:lumMod val="75000"/>
                  </a:schemeClr>
                </a:solidFill>
              </a:rPr>
              <a:t>(übersichtshalber ohne       )     </a:t>
            </a:r>
          </a:p>
        </p:txBody>
      </p:sp>
      <p:sp>
        <p:nvSpPr>
          <p:cNvPr id="13" name="Textfeld 12">
            <a:extLst>
              <a:ext uri="{FF2B5EF4-FFF2-40B4-BE49-F238E27FC236}">
                <a16:creationId xmlns:a16="http://schemas.microsoft.com/office/drawing/2014/main" id="{DD00A1A7-A133-4650-BB66-56E6D2E4BD4E}"/>
              </a:ext>
            </a:extLst>
          </p:cNvPr>
          <p:cNvSpPr txBox="1"/>
          <p:nvPr/>
        </p:nvSpPr>
        <p:spPr>
          <a:xfrm>
            <a:off x="4894843" y="3282534"/>
            <a:ext cx="4051905" cy="83099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de-DE" sz="1600" dirty="0">
                <a:latin typeface="+mn-lt"/>
              </a:rPr>
              <a:t>In der Nachbarschaft der isotropen Schallquelle mögen einige Gebiete mit Schutzniveau (Richtwertflächen) liegen. </a:t>
            </a:r>
          </a:p>
        </p:txBody>
      </p:sp>
      <p:sp>
        <p:nvSpPr>
          <p:cNvPr id="32" name="Text Box 4">
            <a:extLst>
              <a:ext uri="{FF2B5EF4-FFF2-40B4-BE49-F238E27FC236}">
                <a16:creationId xmlns:a16="http://schemas.microsoft.com/office/drawing/2014/main" id="{88F8497B-15F7-45B5-A201-17622801F053}"/>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Strategie für den richtigen Weg</a:t>
            </a:r>
          </a:p>
        </p:txBody>
      </p:sp>
      <p:sp>
        <p:nvSpPr>
          <p:cNvPr id="40" name="Ellipse 39">
            <a:extLst>
              <a:ext uri="{FF2B5EF4-FFF2-40B4-BE49-F238E27FC236}">
                <a16:creationId xmlns:a16="http://schemas.microsoft.com/office/drawing/2014/main" id="{6F68A424-155C-4C8A-898C-B007897F8CF0}"/>
              </a:ext>
            </a:extLst>
          </p:cNvPr>
          <p:cNvSpPr/>
          <p:nvPr/>
        </p:nvSpPr>
        <p:spPr bwMode="auto">
          <a:xfrm>
            <a:off x="2507471" y="2975471"/>
            <a:ext cx="85240" cy="85240"/>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75" name="Freihandform: Form 74">
            <a:extLst>
              <a:ext uri="{FF2B5EF4-FFF2-40B4-BE49-F238E27FC236}">
                <a16:creationId xmlns:a16="http://schemas.microsoft.com/office/drawing/2014/main" id="{0574FFDD-D2BD-4509-ACD8-7E3059889596}"/>
              </a:ext>
            </a:extLst>
          </p:cNvPr>
          <p:cNvSpPr/>
          <p:nvPr/>
        </p:nvSpPr>
        <p:spPr bwMode="auto">
          <a:xfrm rot="16200000">
            <a:off x="1623302" y="5203010"/>
            <a:ext cx="443338" cy="307151"/>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 name="connsiteX0" fmla="*/ 307460 w 1023693"/>
              <a:gd name="connsiteY0" fmla="*/ 73945 h 963528"/>
              <a:gd name="connsiteX1" fmla="*/ 1369 w 1023693"/>
              <a:gd name="connsiteY1" fmla="*/ 476901 h 963528"/>
              <a:gd name="connsiteX2" fmla="*/ 430035 w 1023693"/>
              <a:gd name="connsiteY2" fmla="*/ 787410 h 963528"/>
              <a:gd name="connsiteX3" fmla="*/ 987905 w 1023693"/>
              <a:gd name="connsiteY3" fmla="*/ 948429 h 963528"/>
              <a:gd name="connsiteX4" fmla="*/ 951341 w 1023693"/>
              <a:gd name="connsiteY4" fmla="*/ 414749 h 963528"/>
              <a:gd name="connsiteX5" fmla="*/ 683227 w 1023693"/>
              <a:gd name="connsiteY5" fmla="*/ 30955 h 963528"/>
              <a:gd name="connsiteX6" fmla="*/ 307460 w 1023693"/>
              <a:gd name="connsiteY6" fmla="*/ 73945 h 96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3693" h="963528">
                <a:moveTo>
                  <a:pt x="307460" y="73945"/>
                </a:moveTo>
                <a:cubicBezTo>
                  <a:pt x="193817" y="148269"/>
                  <a:pt x="-19060" y="357990"/>
                  <a:pt x="1369" y="476901"/>
                </a:cubicBezTo>
                <a:cubicBezTo>
                  <a:pt x="21798" y="595812"/>
                  <a:pt x="265612" y="708822"/>
                  <a:pt x="430035" y="787410"/>
                </a:cubicBezTo>
                <a:cubicBezTo>
                  <a:pt x="594458" y="865998"/>
                  <a:pt x="901021" y="1010539"/>
                  <a:pt x="987905" y="948429"/>
                </a:cubicBezTo>
                <a:cubicBezTo>
                  <a:pt x="1074789" y="886319"/>
                  <a:pt x="979755" y="496761"/>
                  <a:pt x="951341" y="414749"/>
                </a:cubicBezTo>
                <a:cubicBezTo>
                  <a:pt x="922927" y="332737"/>
                  <a:pt x="790540" y="87756"/>
                  <a:pt x="683227" y="30955"/>
                </a:cubicBezTo>
                <a:cubicBezTo>
                  <a:pt x="575914" y="-25846"/>
                  <a:pt x="421103" y="-379"/>
                  <a:pt x="307460" y="73945"/>
                </a:cubicBezTo>
                <a:close/>
              </a:path>
            </a:pathLst>
          </a:custGeom>
          <a:solidFill>
            <a:schemeClr val="accent6">
              <a:lumMod val="20000"/>
              <a:lumOff val="80000"/>
            </a:schemeClr>
          </a:solid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sp>
        <p:nvSpPr>
          <p:cNvPr id="76" name="Textfeld 75">
            <a:extLst>
              <a:ext uri="{FF2B5EF4-FFF2-40B4-BE49-F238E27FC236}">
                <a16:creationId xmlns:a16="http://schemas.microsoft.com/office/drawing/2014/main" id="{E19979B3-6810-4D34-80B4-21B33FA1F34D}"/>
              </a:ext>
            </a:extLst>
          </p:cNvPr>
          <p:cNvSpPr txBox="1"/>
          <p:nvPr/>
        </p:nvSpPr>
        <p:spPr>
          <a:xfrm>
            <a:off x="1616098" y="5182314"/>
            <a:ext cx="423514" cy="276999"/>
          </a:xfrm>
          <a:prstGeom prst="rect">
            <a:avLst/>
          </a:prstGeom>
          <a:noFill/>
        </p:spPr>
        <p:txBody>
          <a:bodyPr wrap="none" rtlCol="0">
            <a:spAutoFit/>
          </a:bodyPr>
          <a:lstStyle/>
          <a:p>
            <a:pPr algn="ctr"/>
            <a:r>
              <a:rPr lang="de-DE" sz="1200" dirty="0">
                <a:latin typeface="+mn-lt"/>
              </a:rPr>
              <a:t>MR</a:t>
            </a:r>
          </a:p>
        </p:txBody>
      </p:sp>
      <p:sp>
        <p:nvSpPr>
          <p:cNvPr id="6" name="Textfeld 5">
            <a:extLst>
              <a:ext uri="{FF2B5EF4-FFF2-40B4-BE49-F238E27FC236}">
                <a16:creationId xmlns:a16="http://schemas.microsoft.com/office/drawing/2014/main" id="{9730D052-D59C-4F79-BCBA-994A0A6EE996}"/>
              </a:ext>
            </a:extLst>
          </p:cNvPr>
          <p:cNvSpPr txBox="1"/>
          <p:nvPr/>
        </p:nvSpPr>
        <p:spPr>
          <a:xfrm>
            <a:off x="2126549" y="5128996"/>
            <a:ext cx="2033251" cy="523220"/>
          </a:xfrm>
          <a:prstGeom prst="rect">
            <a:avLst/>
          </a:prstGeom>
          <a:noFill/>
        </p:spPr>
        <p:txBody>
          <a:bodyPr wrap="square" rtlCol="0">
            <a:spAutoFit/>
          </a:bodyPr>
          <a:lstStyle/>
          <a:p>
            <a:r>
              <a:rPr lang="de-DE" sz="1400" dirty="0">
                <a:solidFill>
                  <a:schemeClr val="accent6">
                    <a:lumMod val="75000"/>
                  </a:schemeClr>
                </a:solidFill>
                <a:latin typeface="+mn-lt"/>
              </a:rPr>
              <a:t>Richtwertfläche</a:t>
            </a:r>
            <a:br>
              <a:rPr lang="de-DE" sz="1400" dirty="0">
                <a:solidFill>
                  <a:schemeClr val="accent6">
                    <a:lumMod val="75000"/>
                  </a:schemeClr>
                </a:solidFill>
                <a:latin typeface="+mn-lt"/>
              </a:rPr>
            </a:br>
            <a:r>
              <a:rPr lang="de-DE" sz="1400" dirty="0">
                <a:solidFill>
                  <a:schemeClr val="accent6">
                    <a:lumMod val="75000"/>
                  </a:schemeClr>
                </a:solidFill>
                <a:latin typeface="+mn-lt"/>
              </a:rPr>
              <a:t>mit Gebietszuweisung</a:t>
            </a:r>
          </a:p>
        </p:txBody>
      </p:sp>
      <p:grpSp>
        <p:nvGrpSpPr>
          <p:cNvPr id="77" name="Gruppieren 76">
            <a:extLst>
              <a:ext uri="{FF2B5EF4-FFF2-40B4-BE49-F238E27FC236}">
                <a16:creationId xmlns:a16="http://schemas.microsoft.com/office/drawing/2014/main" id="{61C47CE0-094B-4895-B083-ADEC92D3C4C1}"/>
              </a:ext>
            </a:extLst>
          </p:cNvPr>
          <p:cNvGrpSpPr/>
          <p:nvPr/>
        </p:nvGrpSpPr>
        <p:grpSpPr>
          <a:xfrm>
            <a:off x="1107503" y="5636548"/>
            <a:ext cx="973810" cy="973810"/>
            <a:chOff x="1623965" y="2061275"/>
            <a:chExt cx="3660182" cy="3660182"/>
          </a:xfrm>
        </p:grpSpPr>
        <p:sp>
          <p:nvSpPr>
            <p:cNvPr id="78" name="Ellipse 77">
              <a:extLst>
                <a:ext uri="{FF2B5EF4-FFF2-40B4-BE49-F238E27FC236}">
                  <a16:creationId xmlns:a16="http://schemas.microsoft.com/office/drawing/2014/main" id="{7E29D7BD-007F-411E-80C1-35EFF36A6200}"/>
                </a:ext>
              </a:extLst>
            </p:cNvPr>
            <p:cNvSpPr/>
            <p:nvPr/>
          </p:nvSpPr>
          <p:spPr bwMode="auto">
            <a:xfrm>
              <a:off x="1623965" y="2061275"/>
              <a:ext cx="3660182" cy="3660182"/>
            </a:xfrm>
            <a:prstGeom prst="ellipse">
              <a:avLst/>
            </a:prstGeom>
            <a:solidFill>
              <a:srgbClr val="836F05"/>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600" b="0" i="0" u="none" strike="noStrike" cap="none" normalizeH="0" baseline="0">
                <a:ln>
                  <a:noFill/>
                </a:ln>
                <a:effectLst/>
                <a:latin typeface="Times New Roman" charset="0"/>
              </a:endParaRPr>
            </a:p>
          </p:txBody>
        </p:sp>
        <p:sp>
          <p:nvSpPr>
            <p:cNvPr id="79" name="Ellipse 78">
              <a:extLst>
                <a:ext uri="{FF2B5EF4-FFF2-40B4-BE49-F238E27FC236}">
                  <a16:creationId xmlns:a16="http://schemas.microsoft.com/office/drawing/2014/main" id="{FF6AF2DE-B54A-480E-BCCF-B2D598A87564}"/>
                </a:ext>
              </a:extLst>
            </p:cNvPr>
            <p:cNvSpPr/>
            <p:nvPr/>
          </p:nvSpPr>
          <p:spPr bwMode="auto">
            <a:xfrm>
              <a:off x="1989467" y="2426777"/>
              <a:ext cx="2929178" cy="2929178"/>
            </a:xfrm>
            <a:prstGeom prst="ellipse">
              <a:avLst/>
            </a:prstGeom>
            <a:solidFill>
              <a:srgbClr val="C4A607"/>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600" b="0" i="0" u="none" strike="noStrike" cap="none" normalizeH="0" baseline="0">
                <a:ln>
                  <a:noFill/>
                </a:ln>
                <a:effectLst/>
                <a:latin typeface="Times New Roman" charset="0"/>
              </a:endParaRPr>
            </a:p>
          </p:txBody>
        </p:sp>
        <p:sp>
          <p:nvSpPr>
            <p:cNvPr id="80" name="Ellipse 79">
              <a:extLst>
                <a:ext uri="{FF2B5EF4-FFF2-40B4-BE49-F238E27FC236}">
                  <a16:creationId xmlns:a16="http://schemas.microsoft.com/office/drawing/2014/main" id="{26ED6C46-AEC7-49ED-8DAA-A8531326CF72}"/>
                </a:ext>
              </a:extLst>
            </p:cNvPr>
            <p:cNvSpPr/>
            <p:nvPr/>
          </p:nvSpPr>
          <p:spPr bwMode="auto">
            <a:xfrm>
              <a:off x="2336112" y="2796738"/>
              <a:ext cx="2235888" cy="2235888"/>
            </a:xfrm>
            <a:prstGeom prst="ellipse">
              <a:avLst/>
            </a:prstGeom>
            <a:solidFill>
              <a:srgbClr val="FAE574"/>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600" b="0" i="0" u="none" strike="noStrike" cap="none" normalizeH="0" baseline="0">
                <a:ln>
                  <a:noFill/>
                </a:ln>
                <a:effectLst/>
                <a:latin typeface="Times New Roman" charset="0"/>
              </a:endParaRPr>
            </a:p>
          </p:txBody>
        </p:sp>
        <p:sp>
          <p:nvSpPr>
            <p:cNvPr id="81" name="Ellipse 80">
              <a:extLst>
                <a:ext uri="{FF2B5EF4-FFF2-40B4-BE49-F238E27FC236}">
                  <a16:creationId xmlns:a16="http://schemas.microsoft.com/office/drawing/2014/main" id="{5AE5C729-4707-4B60-8483-4D35815B1A8E}"/>
                </a:ext>
              </a:extLst>
            </p:cNvPr>
            <p:cNvSpPr/>
            <p:nvPr/>
          </p:nvSpPr>
          <p:spPr bwMode="auto">
            <a:xfrm>
              <a:off x="2694862" y="3151823"/>
              <a:ext cx="1516250" cy="1516250"/>
            </a:xfrm>
            <a:prstGeom prst="ellipse">
              <a:avLst/>
            </a:prstGeom>
            <a:solidFill>
              <a:srgbClr val="FCEEA2"/>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600" b="0" i="0" u="none" strike="noStrike" cap="none" normalizeH="0" baseline="0">
                <a:ln>
                  <a:noFill/>
                </a:ln>
                <a:effectLst/>
                <a:latin typeface="Times New Roman" charset="0"/>
              </a:endParaRPr>
            </a:p>
          </p:txBody>
        </p:sp>
        <p:sp>
          <p:nvSpPr>
            <p:cNvPr id="82" name="Ellipse 81">
              <a:extLst>
                <a:ext uri="{FF2B5EF4-FFF2-40B4-BE49-F238E27FC236}">
                  <a16:creationId xmlns:a16="http://schemas.microsoft.com/office/drawing/2014/main" id="{1DADF8A2-3C41-4F24-899E-62D5EBED5CA9}"/>
                </a:ext>
              </a:extLst>
            </p:cNvPr>
            <p:cNvSpPr/>
            <p:nvPr/>
          </p:nvSpPr>
          <p:spPr bwMode="auto">
            <a:xfrm>
              <a:off x="3016229" y="3453539"/>
              <a:ext cx="875654" cy="875654"/>
            </a:xfrm>
            <a:prstGeom prst="ellipse">
              <a:avLst/>
            </a:prstGeom>
            <a:solidFill>
              <a:srgbClr val="FDF6D1"/>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600" b="0" i="0" u="none" strike="noStrike" cap="none" normalizeH="0" baseline="0">
                <a:ln>
                  <a:noFill/>
                </a:ln>
                <a:effectLst/>
                <a:latin typeface="Times New Roman" charset="0"/>
              </a:endParaRPr>
            </a:p>
          </p:txBody>
        </p:sp>
        <p:sp>
          <p:nvSpPr>
            <p:cNvPr id="83" name="Ellipse 82">
              <a:extLst>
                <a:ext uri="{FF2B5EF4-FFF2-40B4-BE49-F238E27FC236}">
                  <a16:creationId xmlns:a16="http://schemas.microsoft.com/office/drawing/2014/main" id="{E78FD0CC-B182-4CC3-BB28-B6DD6D8F91D7}"/>
                </a:ext>
              </a:extLst>
            </p:cNvPr>
            <p:cNvSpPr/>
            <p:nvPr/>
          </p:nvSpPr>
          <p:spPr bwMode="auto">
            <a:xfrm>
              <a:off x="3411436" y="3848746"/>
              <a:ext cx="85240" cy="85240"/>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600" b="0" i="0" u="none" strike="noStrike" cap="none" normalizeH="0" baseline="0">
                <a:ln>
                  <a:noFill/>
                </a:ln>
                <a:solidFill>
                  <a:schemeClr val="tx1"/>
                </a:solidFill>
                <a:effectLst/>
                <a:latin typeface="Times New Roman" charset="0"/>
              </a:endParaRPr>
            </a:p>
          </p:txBody>
        </p:sp>
        <p:sp>
          <p:nvSpPr>
            <p:cNvPr id="84" name="Textfeld 83">
              <a:extLst>
                <a:ext uri="{FF2B5EF4-FFF2-40B4-BE49-F238E27FC236}">
                  <a16:creationId xmlns:a16="http://schemas.microsoft.com/office/drawing/2014/main" id="{37DAC40C-1F13-4E8C-8D94-7B37ECE26564}"/>
                </a:ext>
              </a:extLst>
            </p:cNvPr>
            <p:cNvSpPr txBox="1"/>
            <p:nvPr/>
          </p:nvSpPr>
          <p:spPr>
            <a:xfrm>
              <a:off x="2135464" y="5016381"/>
              <a:ext cx="397655" cy="347045"/>
            </a:xfrm>
            <a:prstGeom prst="rect">
              <a:avLst/>
            </a:prstGeom>
            <a:noFill/>
            <a:ln>
              <a:noFill/>
            </a:ln>
          </p:spPr>
          <p:txBody>
            <a:bodyPr wrap="none" lIns="0" tIns="0" rIns="0" bIns="0" rtlCol="0">
              <a:spAutoFit/>
            </a:bodyPr>
            <a:lstStyle/>
            <a:p>
              <a:pPr algn="ctr"/>
              <a:r>
                <a:rPr lang="de-DE" sz="600" dirty="0">
                  <a:effectLst>
                    <a:outerShdw blurRad="38100" dist="38100" dir="2700000" algn="tl">
                      <a:srgbClr val="000000">
                        <a:alpha val="43137"/>
                      </a:srgbClr>
                    </a:outerShdw>
                  </a:effectLst>
                  <a:latin typeface="+mn-lt"/>
                </a:rPr>
                <a:t>W</a:t>
              </a:r>
              <a:r>
                <a:rPr lang="de-DE" sz="600" baseline="-25000" dirty="0">
                  <a:effectLst>
                    <a:outerShdw blurRad="38100" dist="38100" dir="2700000" algn="tl">
                      <a:srgbClr val="000000">
                        <a:alpha val="43137"/>
                      </a:srgbClr>
                    </a:outerShdw>
                  </a:effectLst>
                  <a:latin typeface="+mn-lt"/>
                </a:rPr>
                <a:t>K</a:t>
              </a:r>
            </a:p>
          </p:txBody>
        </p:sp>
        <p:sp>
          <p:nvSpPr>
            <p:cNvPr id="85" name="Textfeld 84">
              <a:extLst>
                <a:ext uri="{FF2B5EF4-FFF2-40B4-BE49-F238E27FC236}">
                  <a16:creationId xmlns:a16="http://schemas.microsoft.com/office/drawing/2014/main" id="{9D7418BD-82DD-4C54-A2EB-068FF69430B8}"/>
                </a:ext>
              </a:extLst>
            </p:cNvPr>
            <p:cNvSpPr txBox="1"/>
            <p:nvPr/>
          </p:nvSpPr>
          <p:spPr>
            <a:xfrm>
              <a:off x="2329090" y="4786455"/>
              <a:ext cx="590457" cy="347045"/>
            </a:xfrm>
            <a:prstGeom prst="rect">
              <a:avLst/>
            </a:prstGeom>
            <a:noFill/>
            <a:ln>
              <a:noFill/>
            </a:ln>
          </p:spPr>
          <p:txBody>
            <a:bodyPr wrap="none" lIns="0" tIns="0" rIns="0" bIns="0" rtlCol="0">
              <a:spAutoFit/>
            </a:bodyPr>
            <a:lstStyle/>
            <a:p>
              <a:pPr algn="ctr"/>
              <a:r>
                <a:rPr lang="de-DE" sz="600" dirty="0">
                  <a:effectLst>
                    <a:outerShdw blurRad="38100" dist="38100" dir="2700000" algn="tl">
                      <a:srgbClr val="000000">
                        <a:alpha val="43137"/>
                      </a:srgbClr>
                    </a:outerShdw>
                  </a:effectLst>
                  <a:latin typeface="+mn-lt"/>
                </a:rPr>
                <a:t>W</a:t>
              </a:r>
              <a:r>
                <a:rPr lang="de-DE" sz="600" baseline="-25000" dirty="0">
                  <a:effectLst>
                    <a:outerShdw blurRad="38100" dist="38100" dir="2700000" algn="tl">
                      <a:srgbClr val="000000">
                        <a:alpha val="43137"/>
                      </a:srgbClr>
                    </a:outerShdw>
                  </a:effectLst>
                  <a:latin typeface="+mn-lt"/>
                </a:rPr>
                <a:t>WR</a:t>
              </a:r>
            </a:p>
          </p:txBody>
        </p:sp>
        <p:sp>
          <p:nvSpPr>
            <p:cNvPr id="86" name="Textfeld 85">
              <a:extLst>
                <a:ext uri="{FF2B5EF4-FFF2-40B4-BE49-F238E27FC236}">
                  <a16:creationId xmlns:a16="http://schemas.microsoft.com/office/drawing/2014/main" id="{525608B5-600F-432A-B80D-C96DF9081CA5}"/>
                </a:ext>
              </a:extLst>
            </p:cNvPr>
            <p:cNvSpPr txBox="1"/>
            <p:nvPr/>
          </p:nvSpPr>
          <p:spPr>
            <a:xfrm>
              <a:off x="2578252" y="4556525"/>
              <a:ext cx="578407" cy="347045"/>
            </a:xfrm>
            <a:prstGeom prst="rect">
              <a:avLst/>
            </a:prstGeom>
            <a:noFill/>
            <a:ln>
              <a:noFill/>
            </a:ln>
          </p:spPr>
          <p:txBody>
            <a:bodyPr wrap="none" lIns="0" tIns="0" rIns="0" bIns="0" rtlCol="0">
              <a:spAutoFit/>
            </a:bodyPr>
            <a:lstStyle/>
            <a:p>
              <a:pPr algn="ctr"/>
              <a:r>
                <a:rPr lang="de-DE" sz="600" dirty="0">
                  <a:effectLst>
                    <a:outerShdw blurRad="38100" dist="38100" dir="2700000" algn="tl">
                      <a:srgbClr val="000000">
                        <a:alpha val="43137"/>
                      </a:srgbClr>
                    </a:outerShdw>
                  </a:effectLst>
                  <a:latin typeface="+mn-lt"/>
                </a:rPr>
                <a:t>W</a:t>
              </a:r>
              <a:r>
                <a:rPr lang="de-DE" sz="600" baseline="-25000" dirty="0">
                  <a:effectLst>
                    <a:outerShdw blurRad="38100" dist="38100" dir="2700000" algn="tl">
                      <a:srgbClr val="000000">
                        <a:alpha val="43137"/>
                      </a:srgbClr>
                    </a:outerShdw>
                  </a:effectLst>
                  <a:latin typeface="+mn-lt"/>
                </a:rPr>
                <a:t>WA</a:t>
              </a:r>
            </a:p>
          </p:txBody>
        </p:sp>
        <p:sp>
          <p:nvSpPr>
            <p:cNvPr id="87" name="Textfeld 86">
              <a:extLst>
                <a:ext uri="{FF2B5EF4-FFF2-40B4-BE49-F238E27FC236}">
                  <a16:creationId xmlns:a16="http://schemas.microsoft.com/office/drawing/2014/main" id="{271FB246-BE0F-4D3B-8FF1-61C27FC72648}"/>
                </a:ext>
              </a:extLst>
            </p:cNvPr>
            <p:cNvSpPr txBox="1"/>
            <p:nvPr/>
          </p:nvSpPr>
          <p:spPr>
            <a:xfrm>
              <a:off x="3123000" y="4054855"/>
              <a:ext cx="548285" cy="347045"/>
            </a:xfrm>
            <a:prstGeom prst="rect">
              <a:avLst/>
            </a:prstGeom>
            <a:noFill/>
            <a:ln>
              <a:noFill/>
            </a:ln>
          </p:spPr>
          <p:txBody>
            <a:bodyPr wrap="none" lIns="0" tIns="0" rIns="0" bIns="0" rtlCol="0">
              <a:spAutoFit/>
            </a:bodyPr>
            <a:lstStyle/>
            <a:p>
              <a:pPr algn="ctr"/>
              <a:r>
                <a:rPr lang="de-DE" sz="600" dirty="0">
                  <a:effectLst>
                    <a:outerShdw blurRad="38100" dist="38100" dir="2700000" algn="tl">
                      <a:srgbClr val="000000">
                        <a:alpha val="43137"/>
                      </a:srgbClr>
                    </a:outerShdw>
                  </a:effectLst>
                  <a:latin typeface="+mn-lt"/>
                </a:rPr>
                <a:t>W</a:t>
              </a:r>
              <a:r>
                <a:rPr lang="de-DE" sz="600" baseline="-25000" dirty="0">
                  <a:effectLst>
                    <a:outerShdw blurRad="38100" dist="38100" dir="2700000" algn="tl">
                      <a:srgbClr val="000000">
                        <a:alpha val="43137"/>
                      </a:srgbClr>
                    </a:outerShdw>
                  </a:effectLst>
                  <a:latin typeface="+mn-lt"/>
                </a:rPr>
                <a:t>GE</a:t>
              </a:r>
            </a:p>
          </p:txBody>
        </p:sp>
        <p:sp>
          <p:nvSpPr>
            <p:cNvPr id="88" name="Textfeld 87">
              <a:extLst>
                <a:ext uri="{FF2B5EF4-FFF2-40B4-BE49-F238E27FC236}">
                  <a16:creationId xmlns:a16="http://schemas.microsoft.com/office/drawing/2014/main" id="{551D7A72-2AF0-4B5A-A08B-2440E3E8D65D}"/>
                </a:ext>
              </a:extLst>
            </p:cNvPr>
            <p:cNvSpPr txBox="1"/>
            <p:nvPr/>
          </p:nvSpPr>
          <p:spPr>
            <a:xfrm>
              <a:off x="2864889" y="4305690"/>
              <a:ext cx="572385" cy="347045"/>
            </a:xfrm>
            <a:prstGeom prst="rect">
              <a:avLst/>
            </a:prstGeom>
            <a:noFill/>
            <a:ln>
              <a:noFill/>
            </a:ln>
          </p:spPr>
          <p:txBody>
            <a:bodyPr wrap="none" lIns="0" tIns="0" rIns="0" bIns="0" rtlCol="0">
              <a:spAutoFit/>
            </a:bodyPr>
            <a:lstStyle/>
            <a:p>
              <a:pPr algn="ctr"/>
              <a:r>
                <a:rPr lang="de-DE" sz="600" dirty="0">
                  <a:effectLst>
                    <a:outerShdw blurRad="38100" dist="38100" dir="2700000" algn="tl">
                      <a:srgbClr val="000000">
                        <a:alpha val="43137"/>
                      </a:srgbClr>
                    </a:outerShdw>
                  </a:effectLst>
                  <a:latin typeface="+mn-lt"/>
                </a:rPr>
                <a:t>W</a:t>
              </a:r>
              <a:r>
                <a:rPr lang="de-DE" sz="600" baseline="-25000" dirty="0">
                  <a:effectLst>
                    <a:outerShdw blurRad="38100" dist="38100" dir="2700000" algn="tl">
                      <a:srgbClr val="000000">
                        <a:alpha val="43137"/>
                      </a:srgbClr>
                    </a:outerShdw>
                  </a:effectLst>
                  <a:latin typeface="+mn-lt"/>
                </a:rPr>
                <a:t>MD</a:t>
              </a:r>
            </a:p>
          </p:txBody>
        </p:sp>
      </p:grpSp>
      <p:sp>
        <p:nvSpPr>
          <p:cNvPr id="89" name="Textfeld 88">
            <a:extLst>
              <a:ext uri="{FF2B5EF4-FFF2-40B4-BE49-F238E27FC236}">
                <a16:creationId xmlns:a16="http://schemas.microsoft.com/office/drawing/2014/main" id="{1B4647DE-F451-4A88-8E75-45A1BE75BF1C}"/>
              </a:ext>
            </a:extLst>
          </p:cNvPr>
          <p:cNvSpPr txBox="1"/>
          <p:nvPr/>
        </p:nvSpPr>
        <p:spPr>
          <a:xfrm>
            <a:off x="2126548" y="5798280"/>
            <a:ext cx="2253633" cy="523220"/>
          </a:xfrm>
          <a:prstGeom prst="rect">
            <a:avLst/>
          </a:prstGeom>
          <a:noFill/>
        </p:spPr>
        <p:txBody>
          <a:bodyPr wrap="square" rtlCol="0">
            <a:spAutoFit/>
          </a:bodyPr>
          <a:lstStyle/>
          <a:p>
            <a:r>
              <a:rPr lang="de-DE" sz="1400" dirty="0">
                <a:solidFill>
                  <a:srgbClr val="6E5F00"/>
                </a:solidFill>
                <a:latin typeface="+mn-lt"/>
              </a:rPr>
              <a:t>Wirkflächen des</a:t>
            </a:r>
            <a:br>
              <a:rPr lang="de-DE" sz="1400" dirty="0">
                <a:solidFill>
                  <a:srgbClr val="6E5F00"/>
                </a:solidFill>
                <a:latin typeface="+mn-lt"/>
              </a:rPr>
            </a:br>
            <a:r>
              <a:rPr lang="de-DE" sz="1400" dirty="0">
                <a:solidFill>
                  <a:srgbClr val="6E5F00"/>
                </a:solidFill>
                <a:latin typeface="+mn-lt"/>
              </a:rPr>
              <a:t>zugehörigen Wirkbereichs</a:t>
            </a:r>
          </a:p>
        </p:txBody>
      </p:sp>
      <p:sp>
        <p:nvSpPr>
          <p:cNvPr id="3" name="Textfeld 2">
            <a:extLst>
              <a:ext uri="{FF2B5EF4-FFF2-40B4-BE49-F238E27FC236}">
                <a16:creationId xmlns:a16="http://schemas.microsoft.com/office/drawing/2014/main" id="{11E91532-1F60-4AB6-B0E3-D930900AB8A8}"/>
              </a:ext>
            </a:extLst>
          </p:cNvPr>
          <p:cNvSpPr txBox="1"/>
          <p:nvPr/>
        </p:nvSpPr>
        <p:spPr>
          <a:xfrm>
            <a:off x="900388" y="4825323"/>
            <a:ext cx="779381" cy="276999"/>
          </a:xfrm>
          <a:prstGeom prst="rect">
            <a:avLst/>
          </a:prstGeom>
          <a:noFill/>
        </p:spPr>
        <p:txBody>
          <a:bodyPr wrap="none" rtlCol="0">
            <a:spAutoFit/>
          </a:bodyPr>
          <a:lstStyle/>
          <a:p>
            <a:pPr algn="ctr"/>
            <a:r>
              <a:rPr lang="de-DE" sz="1200" dirty="0">
                <a:latin typeface="+mn-lt"/>
              </a:rPr>
              <a:t>Legende</a:t>
            </a:r>
          </a:p>
        </p:txBody>
      </p:sp>
      <p:pic>
        <p:nvPicPr>
          <p:cNvPr id="8" name="Aufgezeichneter Sound">
            <a:hlinkClick r:id="" action="ppaction://media"/>
            <a:extLst>
              <a:ext uri="{FF2B5EF4-FFF2-40B4-BE49-F238E27FC236}">
                <a16:creationId xmlns:a16="http://schemas.microsoft.com/office/drawing/2014/main" id="{823737ED-2171-4E32-8B3C-2F347D4E8491}"/>
              </a:ext>
            </a:extLst>
          </p:cNvPr>
          <p:cNvPicPr>
            <a:picLocks noChangeAspect="1"/>
          </p:cNvPicPr>
          <p:nvPr>
            <a:audioFile r:link="rId1"/>
            <p:extLst>
              <p:ext uri="{DAA4B4D4-6D71-4841-9C94-3DE7FCFB9230}">
                <p14:media xmlns:p14="http://schemas.microsoft.com/office/powerpoint/2010/main" r:embed="rId2">
                  <p14:trim st="988" end="1507.2244"/>
                </p14:media>
              </p:ext>
            </p:extLst>
          </p:nvPr>
        </p:nvPicPr>
        <p:blipFill>
          <a:blip r:embed="rId8"/>
          <a:stretch>
            <a:fillRect/>
          </a:stretch>
        </p:blipFill>
        <p:spPr>
          <a:xfrm>
            <a:off x="-606156" y="542924"/>
            <a:ext cx="406400" cy="406400"/>
          </a:xfrm>
          <a:prstGeom prst="rect">
            <a:avLst/>
          </a:prstGeom>
        </p:spPr>
      </p:pic>
      <p:pic>
        <p:nvPicPr>
          <p:cNvPr id="9" name="Aufgezeichneter Sound">
            <a:hlinkClick r:id="" action="ppaction://media"/>
            <a:extLst>
              <a:ext uri="{FF2B5EF4-FFF2-40B4-BE49-F238E27FC236}">
                <a16:creationId xmlns:a16="http://schemas.microsoft.com/office/drawing/2014/main" id="{0BE38D70-991C-4ECA-91D2-DE7882E897A1}"/>
              </a:ext>
            </a:extLst>
          </p:cNvPr>
          <p:cNvPicPr>
            <a:picLocks noChangeAspect="1"/>
          </p:cNvPicPr>
          <p:nvPr>
            <a:audioFile r:link="rId1"/>
            <p:extLst>
              <p:ext uri="{DAA4B4D4-6D71-4841-9C94-3DE7FCFB9230}">
                <p14:media xmlns:p14="http://schemas.microsoft.com/office/powerpoint/2010/main" r:embed="rId3">
                  <p14:trim st="837" end="1639.5419"/>
                </p14:media>
              </p:ext>
            </p:extLst>
          </p:nvPr>
        </p:nvPicPr>
        <p:blipFill>
          <a:blip r:embed="rId8"/>
          <a:stretch>
            <a:fillRect/>
          </a:stretch>
        </p:blipFill>
        <p:spPr>
          <a:xfrm>
            <a:off x="-595178" y="1067661"/>
            <a:ext cx="406400" cy="406400"/>
          </a:xfrm>
          <a:prstGeom prst="rect">
            <a:avLst/>
          </a:prstGeom>
        </p:spPr>
      </p:pic>
      <p:pic>
        <p:nvPicPr>
          <p:cNvPr id="10" name="Aufgezeichneter Sound">
            <a:hlinkClick r:id="" action="ppaction://media"/>
            <a:extLst>
              <a:ext uri="{FF2B5EF4-FFF2-40B4-BE49-F238E27FC236}">
                <a16:creationId xmlns:a16="http://schemas.microsoft.com/office/drawing/2014/main" id="{93663E70-83F8-458D-A307-86659C1D3305}"/>
              </a:ext>
            </a:extLst>
          </p:cNvPr>
          <p:cNvPicPr>
            <a:picLocks noChangeAspect="1"/>
          </p:cNvPicPr>
          <p:nvPr>
            <a:audioFile r:link="rId1"/>
            <p:extLst>
              <p:ext uri="{DAA4B4D4-6D71-4841-9C94-3DE7FCFB9230}">
                <p14:media xmlns:p14="http://schemas.microsoft.com/office/powerpoint/2010/main" r:embed="rId4">
                  <p14:trim st="925" end="2115.8027"/>
                </p14:media>
              </p:ext>
            </p:extLst>
          </p:nvPr>
        </p:nvPicPr>
        <p:blipFill>
          <a:blip r:embed="rId8"/>
          <a:stretch>
            <a:fillRect/>
          </a:stretch>
        </p:blipFill>
        <p:spPr>
          <a:xfrm>
            <a:off x="-558753" y="1589483"/>
            <a:ext cx="406400" cy="406400"/>
          </a:xfrm>
          <a:prstGeom prst="rect">
            <a:avLst/>
          </a:prstGeom>
        </p:spPr>
      </p:pic>
      <p:pic>
        <p:nvPicPr>
          <p:cNvPr id="11" name="Aufgezeichneter Sound">
            <a:hlinkClick r:id="" action="ppaction://media"/>
            <a:extLst>
              <a:ext uri="{FF2B5EF4-FFF2-40B4-BE49-F238E27FC236}">
                <a16:creationId xmlns:a16="http://schemas.microsoft.com/office/drawing/2014/main" id="{9EEF86C7-6C08-4D63-9A09-63B52F608ACD}"/>
              </a:ext>
            </a:extLst>
          </p:cNvPr>
          <p:cNvPicPr>
            <a:picLocks noChangeAspect="1"/>
          </p:cNvPicPr>
          <p:nvPr>
            <a:audioFile r:link="rId1"/>
            <p:extLst>
              <p:ext uri="{DAA4B4D4-6D71-4841-9C94-3DE7FCFB9230}">
                <p14:media xmlns:p14="http://schemas.microsoft.com/office/powerpoint/2010/main" r:embed="rId5">
                  <p14:trim st="240" end="2869.8344"/>
                </p14:media>
              </p:ext>
            </p:extLst>
          </p:nvPr>
        </p:nvPicPr>
        <p:blipFill>
          <a:blip r:embed="rId8"/>
          <a:stretch>
            <a:fillRect/>
          </a:stretch>
        </p:blipFill>
        <p:spPr>
          <a:xfrm>
            <a:off x="-574251" y="2132057"/>
            <a:ext cx="406400" cy="406400"/>
          </a:xfrm>
          <a:prstGeom prst="rect">
            <a:avLst/>
          </a:prstGeom>
        </p:spPr>
      </p:pic>
      <p:grpSp>
        <p:nvGrpSpPr>
          <p:cNvPr id="27" name="Gruppieren 26">
            <a:extLst>
              <a:ext uri="{FF2B5EF4-FFF2-40B4-BE49-F238E27FC236}">
                <a16:creationId xmlns:a16="http://schemas.microsoft.com/office/drawing/2014/main" id="{6E9532A6-8F79-439F-9804-9114EF2D97F1}"/>
              </a:ext>
            </a:extLst>
          </p:cNvPr>
          <p:cNvGrpSpPr/>
          <p:nvPr/>
        </p:nvGrpSpPr>
        <p:grpSpPr>
          <a:xfrm>
            <a:off x="1165015" y="1586969"/>
            <a:ext cx="3516785" cy="2381234"/>
            <a:chOff x="1165015" y="1586969"/>
            <a:chExt cx="3516785" cy="2381234"/>
          </a:xfrm>
        </p:grpSpPr>
        <p:grpSp>
          <p:nvGrpSpPr>
            <p:cNvPr id="24" name="Gruppieren 23">
              <a:extLst>
                <a:ext uri="{FF2B5EF4-FFF2-40B4-BE49-F238E27FC236}">
                  <a16:creationId xmlns:a16="http://schemas.microsoft.com/office/drawing/2014/main" id="{0B1A8C34-DADC-4583-BB07-FE28E38AECBA}"/>
                </a:ext>
              </a:extLst>
            </p:cNvPr>
            <p:cNvGrpSpPr/>
            <p:nvPr/>
          </p:nvGrpSpPr>
          <p:grpSpPr>
            <a:xfrm>
              <a:off x="2509795" y="2412243"/>
              <a:ext cx="443758" cy="338099"/>
              <a:chOff x="2509795" y="2412243"/>
              <a:chExt cx="443758" cy="338099"/>
            </a:xfrm>
          </p:grpSpPr>
          <p:sp>
            <p:nvSpPr>
              <p:cNvPr id="42" name="Freihandform: Form 41">
                <a:extLst>
                  <a:ext uri="{FF2B5EF4-FFF2-40B4-BE49-F238E27FC236}">
                    <a16:creationId xmlns:a16="http://schemas.microsoft.com/office/drawing/2014/main" id="{5A5CAA2D-1360-4F9A-AA7F-5184BE005871}"/>
                  </a:ext>
                </a:extLst>
              </p:cNvPr>
              <p:cNvSpPr/>
              <p:nvPr/>
            </p:nvSpPr>
            <p:spPr bwMode="auto">
              <a:xfrm rot="20950430">
                <a:off x="2509795" y="2447549"/>
                <a:ext cx="443758" cy="302793"/>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663" h="949857">
                    <a:moveTo>
                      <a:pt x="307116" y="73945"/>
                    </a:moveTo>
                    <a:cubicBezTo>
                      <a:pt x="193473" y="148269"/>
                      <a:pt x="-16422" y="394456"/>
                      <a:pt x="1025" y="476901"/>
                    </a:cubicBezTo>
                    <a:cubicBezTo>
                      <a:pt x="18472" y="559347"/>
                      <a:pt x="247377" y="490030"/>
                      <a:pt x="411800" y="568618"/>
                    </a:cubicBezTo>
                    <a:cubicBezTo>
                      <a:pt x="576223" y="647206"/>
                      <a:pt x="897695" y="974074"/>
                      <a:pt x="987561" y="948429"/>
                    </a:cubicBezTo>
                    <a:cubicBezTo>
                      <a:pt x="1077427" y="922784"/>
                      <a:pt x="979411" y="496761"/>
                      <a:pt x="950997" y="414749"/>
                    </a:cubicBezTo>
                    <a:cubicBezTo>
                      <a:pt x="922583" y="332737"/>
                      <a:pt x="790196" y="87756"/>
                      <a:pt x="682883" y="30955"/>
                    </a:cubicBezTo>
                    <a:cubicBezTo>
                      <a:pt x="575570" y="-25846"/>
                      <a:pt x="420759" y="-379"/>
                      <a:pt x="307116" y="73945"/>
                    </a:cubicBezTo>
                    <a:close/>
                  </a:path>
                </a:pathLst>
              </a:custGeom>
              <a:solidFill>
                <a:schemeClr val="accent6">
                  <a:lumMod val="20000"/>
                  <a:lumOff val="80000"/>
                </a:schemeClr>
              </a:solid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sp>
            <p:nvSpPr>
              <p:cNvPr id="43" name="Textfeld 42">
                <a:extLst>
                  <a:ext uri="{FF2B5EF4-FFF2-40B4-BE49-F238E27FC236}">
                    <a16:creationId xmlns:a16="http://schemas.microsoft.com/office/drawing/2014/main" id="{3B6CABDB-F220-4ECA-8903-BD116C15560A}"/>
                  </a:ext>
                </a:extLst>
              </p:cNvPr>
              <p:cNvSpPr txBox="1"/>
              <p:nvPr/>
            </p:nvSpPr>
            <p:spPr>
              <a:xfrm>
                <a:off x="2546069" y="2412243"/>
                <a:ext cx="407484" cy="276999"/>
              </a:xfrm>
              <a:prstGeom prst="rect">
                <a:avLst/>
              </a:prstGeom>
              <a:noFill/>
            </p:spPr>
            <p:txBody>
              <a:bodyPr wrap="none" rtlCol="0">
                <a:spAutoFit/>
              </a:bodyPr>
              <a:lstStyle/>
              <a:p>
                <a:pPr algn="ctr"/>
                <a:r>
                  <a:rPr lang="de-DE" sz="1200" dirty="0">
                    <a:latin typeface="+mn-lt"/>
                  </a:rPr>
                  <a:t>GE</a:t>
                </a:r>
              </a:p>
            </p:txBody>
          </p:sp>
        </p:grpSp>
        <p:grpSp>
          <p:nvGrpSpPr>
            <p:cNvPr id="20" name="Gruppieren 19">
              <a:extLst>
                <a:ext uri="{FF2B5EF4-FFF2-40B4-BE49-F238E27FC236}">
                  <a16:creationId xmlns:a16="http://schemas.microsoft.com/office/drawing/2014/main" id="{71C87EAC-8A2E-4E24-ACD3-0927C9FA56DD}"/>
                </a:ext>
              </a:extLst>
            </p:cNvPr>
            <p:cNvGrpSpPr/>
            <p:nvPr/>
          </p:nvGrpSpPr>
          <p:grpSpPr>
            <a:xfrm>
              <a:off x="1165015" y="2940464"/>
              <a:ext cx="488504" cy="356310"/>
              <a:chOff x="1165015" y="2940464"/>
              <a:chExt cx="488504" cy="356310"/>
            </a:xfrm>
          </p:grpSpPr>
          <p:sp>
            <p:nvSpPr>
              <p:cNvPr id="45" name="Freihandform: Form 44">
                <a:extLst>
                  <a:ext uri="{FF2B5EF4-FFF2-40B4-BE49-F238E27FC236}">
                    <a16:creationId xmlns:a16="http://schemas.microsoft.com/office/drawing/2014/main" id="{EDE5BDF3-D035-4AC4-8C07-88006969B480}"/>
                  </a:ext>
                </a:extLst>
              </p:cNvPr>
              <p:cNvSpPr/>
              <p:nvPr/>
            </p:nvSpPr>
            <p:spPr bwMode="auto">
              <a:xfrm rot="13478313">
                <a:off x="1221887" y="2940464"/>
                <a:ext cx="431632" cy="356310"/>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 name="connsiteX0" fmla="*/ 310022 w 1024596"/>
                  <a:gd name="connsiteY0" fmla="*/ 21737 h 1087853"/>
                  <a:gd name="connsiteX1" fmla="*/ 958 w 1024596"/>
                  <a:gd name="connsiteY1" fmla="*/ 614897 h 1087853"/>
                  <a:gd name="connsiteX2" fmla="*/ 411733 w 1024596"/>
                  <a:gd name="connsiteY2" fmla="*/ 706614 h 1087853"/>
                  <a:gd name="connsiteX3" fmla="*/ 987494 w 1024596"/>
                  <a:gd name="connsiteY3" fmla="*/ 1086425 h 1087853"/>
                  <a:gd name="connsiteX4" fmla="*/ 950930 w 1024596"/>
                  <a:gd name="connsiteY4" fmla="*/ 552745 h 1087853"/>
                  <a:gd name="connsiteX5" fmla="*/ 682816 w 1024596"/>
                  <a:gd name="connsiteY5" fmla="*/ 168951 h 1087853"/>
                  <a:gd name="connsiteX6" fmla="*/ 310022 w 1024596"/>
                  <a:gd name="connsiteY6" fmla="*/ 21737 h 1087853"/>
                  <a:gd name="connsiteX0" fmla="*/ 310128 w 1024702"/>
                  <a:gd name="connsiteY0" fmla="*/ 32469 h 1098585"/>
                  <a:gd name="connsiteX1" fmla="*/ 1064 w 1024702"/>
                  <a:gd name="connsiteY1" fmla="*/ 625629 h 1098585"/>
                  <a:gd name="connsiteX2" fmla="*/ 411839 w 1024702"/>
                  <a:gd name="connsiteY2" fmla="*/ 717346 h 1098585"/>
                  <a:gd name="connsiteX3" fmla="*/ 987600 w 1024702"/>
                  <a:gd name="connsiteY3" fmla="*/ 1097157 h 1098585"/>
                  <a:gd name="connsiteX4" fmla="*/ 951036 w 1024702"/>
                  <a:gd name="connsiteY4" fmla="*/ 563477 h 1098585"/>
                  <a:gd name="connsiteX5" fmla="*/ 823774 w 1024702"/>
                  <a:gd name="connsiteY5" fmla="*/ 129379 h 1098585"/>
                  <a:gd name="connsiteX6" fmla="*/ 310128 w 1024702"/>
                  <a:gd name="connsiteY6" fmla="*/ 32469 h 1098585"/>
                  <a:gd name="connsiteX0" fmla="*/ 310128 w 996663"/>
                  <a:gd name="connsiteY0" fmla="*/ 32469 h 1117739"/>
                  <a:gd name="connsiteX1" fmla="*/ 1064 w 996663"/>
                  <a:gd name="connsiteY1" fmla="*/ 625629 h 1117739"/>
                  <a:gd name="connsiteX2" fmla="*/ 411839 w 996663"/>
                  <a:gd name="connsiteY2" fmla="*/ 717346 h 1117739"/>
                  <a:gd name="connsiteX3" fmla="*/ 797710 w 996663"/>
                  <a:gd name="connsiteY3" fmla="*/ 980016 h 1117739"/>
                  <a:gd name="connsiteX4" fmla="*/ 987600 w 996663"/>
                  <a:gd name="connsiteY4" fmla="*/ 1097157 h 1117739"/>
                  <a:gd name="connsiteX5" fmla="*/ 951036 w 996663"/>
                  <a:gd name="connsiteY5" fmla="*/ 563477 h 1117739"/>
                  <a:gd name="connsiteX6" fmla="*/ 823774 w 996663"/>
                  <a:gd name="connsiteY6" fmla="*/ 129379 h 1117739"/>
                  <a:gd name="connsiteX7" fmla="*/ 310128 w 996663"/>
                  <a:gd name="connsiteY7" fmla="*/ 32469 h 111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663" h="1117739">
                    <a:moveTo>
                      <a:pt x="310128" y="32469"/>
                    </a:moveTo>
                    <a:cubicBezTo>
                      <a:pt x="173010" y="115177"/>
                      <a:pt x="-15888" y="511483"/>
                      <a:pt x="1064" y="625629"/>
                    </a:cubicBezTo>
                    <a:cubicBezTo>
                      <a:pt x="18016" y="739775"/>
                      <a:pt x="279065" y="658282"/>
                      <a:pt x="411839" y="717346"/>
                    </a:cubicBezTo>
                    <a:cubicBezTo>
                      <a:pt x="544613" y="776410"/>
                      <a:pt x="701750" y="916714"/>
                      <a:pt x="797710" y="980016"/>
                    </a:cubicBezTo>
                    <a:cubicBezTo>
                      <a:pt x="893670" y="1043318"/>
                      <a:pt x="962046" y="1166580"/>
                      <a:pt x="987600" y="1097157"/>
                    </a:cubicBezTo>
                    <a:cubicBezTo>
                      <a:pt x="1013154" y="1027734"/>
                      <a:pt x="979450" y="645489"/>
                      <a:pt x="951036" y="563477"/>
                    </a:cubicBezTo>
                    <a:cubicBezTo>
                      <a:pt x="922622" y="481465"/>
                      <a:pt x="930592" y="217880"/>
                      <a:pt x="823774" y="129379"/>
                    </a:cubicBezTo>
                    <a:cubicBezTo>
                      <a:pt x="716956" y="40878"/>
                      <a:pt x="447246" y="-50239"/>
                      <a:pt x="310128" y="32469"/>
                    </a:cubicBezTo>
                    <a:close/>
                  </a:path>
                </a:pathLst>
              </a:custGeom>
              <a:solidFill>
                <a:schemeClr val="accent6">
                  <a:lumMod val="20000"/>
                  <a:lumOff val="80000"/>
                </a:schemeClr>
              </a:solid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sp>
            <p:nvSpPr>
              <p:cNvPr id="48" name="Textfeld 47">
                <a:extLst>
                  <a:ext uri="{FF2B5EF4-FFF2-40B4-BE49-F238E27FC236}">
                    <a16:creationId xmlns:a16="http://schemas.microsoft.com/office/drawing/2014/main" id="{A301AC00-AD15-4D63-A4A3-581A50F85EF0}"/>
                  </a:ext>
                </a:extLst>
              </p:cNvPr>
              <p:cNvSpPr txBox="1"/>
              <p:nvPr/>
            </p:nvSpPr>
            <p:spPr>
              <a:xfrm>
                <a:off x="1165015" y="2975471"/>
                <a:ext cx="415499" cy="276999"/>
              </a:xfrm>
              <a:prstGeom prst="rect">
                <a:avLst/>
              </a:prstGeom>
              <a:noFill/>
            </p:spPr>
            <p:txBody>
              <a:bodyPr wrap="none" rtlCol="0">
                <a:spAutoFit/>
              </a:bodyPr>
              <a:lstStyle/>
              <a:p>
                <a:pPr algn="ctr"/>
                <a:r>
                  <a:rPr lang="de-DE" sz="1200" dirty="0">
                    <a:latin typeface="+mn-lt"/>
                  </a:rPr>
                  <a:t>MA</a:t>
                </a:r>
              </a:p>
            </p:txBody>
          </p:sp>
        </p:grpSp>
        <p:grpSp>
          <p:nvGrpSpPr>
            <p:cNvPr id="22" name="Gruppieren 21">
              <a:extLst>
                <a:ext uri="{FF2B5EF4-FFF2-40B4-BE49-F238E27FC236}">
                  <a16:creationId xmlns:a16="http://schemas.microsoft.com/office/drawing/2014/main" id="{1E0826EE-C127-4DAF-A79E-9515B2C673F9}"/>
                </a:ext>
              </a:extLst>
            </p:cNvPr>
            <p:cNvGrpSpPr/>
            <p:nvPr/>
          </p:nvGrpSpPr>
          <p:grpSpPr>
            <a:xfrm>
              <a:off x="2555551" y="3515657"/>
              <a:ext cx="423513" cy="452546"/>
              <a:chOff x="2555551" y="3515657"/>
              <a:chExt cx="423513" cy="452546"/>
            </a:xfrm>
          </p:grpSpPr>
          <p:sp>
            <p:nvSpPr>
              <p:cNvPr id="44" name="Freihandform: Form 43">
                <a:extLst>
                  <a:ext uri="{FF2B5EF4-FFF2-40B4-BE49-F238E27FC236}">
                    <a16:creationId xmlns:a16="http://schemas.microsoft.com/office/drawing/2014/main" id="{01E00113-8118-4006-935D-20C9F31B7DD3}"/>
                  </a:ext>
                </a:extLst>
              </p:cNvPr>
              <p:cNvSpPr/>
              <p:nvPr/>
            </p:nvSpPr>
            <p:spPr bwMode="auto">
              <a:xfrm rot="7304302">
                <a:off x="2575499" y="3586139"/>
                <a:ext cx="443758" cy="302793"/>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663" h="949857">
                    <a:moveTo>
                      <a:pt x="307116" y="73945"/>
                    </a:moveTo>
                    <a:cubicBezTo>
                      <a:pt x="193473" y="148269"/>
                      <a:pt x="-16422" y="394456"/>
                      <a:pt x="1025" y="476901"/>
                    </a:cubicBezTo>
                    <a:cubicBezTo>
                      <a:pt x="18472" y="559347"/>
                      <a:pt x="247377" y="490030"/>
                      <a:pt x="411800" y="568618"/>
                    </a:cubicBezTo>
                    <a:cubicBezTo>
                      <a:pt x="576223" y="647206"/>
                      <a:pt x="897695" y="974074"/>
                      <a:pt x="987561" y="948429"/>
                    </a:cubicBezTo>
                    <a:cubicBezTo>
                      <a:pt x="1077427" y="922784"/>
                      <a:pt x="979411" y="496761"/>
                      <a:pt x="950997" y="414749"/>
                    </a:cubicBezTo>
                    <a:cubicBezTo>
                      <a:pt x="922583" y="332737"/>
                      <a:pt x="790196" y="87756"/>
                      <a:pt x="682883" y="30955"/>
                    </a:cubicBezTo>
                    <a:cubicBezTo>
                      <a:pt x="575570" y="-25846"/>
                      <a:pt x="420759" y="-379"/>
                      <a:pt x="307116" y="73945"/>
                    </a:cubicBezTo>
                    <a:close/>
                  </a:path>
                </a:pathLst>
              </a:custGeom>
              <a:solidFill>
                <a:schemeClr val="accent6">
                  <a:lumMod val="20000"/>
                  <a:lumOff val="80000"/>
                </a:schemeClr>
              </a:solid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sp>
            <p:nvSpPr>
              <p:cNvPr id="49" name="Textfeld 48">
                <a:extLst>
                  <a:ext uri="{FF2B5EF4-FFF2-40B4-BE49-F238E27FC236}">
                    <a16:creationId xmlns:a16="http://schemas.microsoft.com/office/drawing/2014/main" id="{EB16AAE6-DFA6-4081-9D7B-5C25C6D62D6B}"/>
                  </a:ext>
                </a:extLst>
              </p:cNvPr>
              <p:cNvSpPr txBox="1"/>
              <p:nvPr/>
            </p:nvSpPr>
            <p:spPr>
              <a:xfrm>
                <a:off x="2555551" y="3691204"/>
                <a:ext cx="423513" cy="276999"/>
              </a:xfrm>
              <a:prstGeom prst="rect">
                <a:avLst/>
              </a:prstGeom>
              <a:noFill/>
            </p:spPr>
            <p:txBody>
              <a:bodyPr wrap="none" rtlCol="0">
                <a:spAutoFit/>
              </a:bodyPr>
              <a:lstStyle/>
              <a:p>
                <a:pPr algn="ctr"/>
                <a:r>
                  <a:rPr lang="de-DE" sz="1200" dirty="0">
                    <a:latin typeface="+mn-lt"/>
                  </a:rPr>
                  <a:t>MD</a:t>
                </a:r>
              </a:p>
            </p:txBody>
          </p:sp>
        </p:grpSp>
        <p:grpSp>
          <p:nvGrpSpPr>
            <p:cNvPr id="21" name="Gruppieren 20">
              <a:extLst>
                <a:ext uri="{FF2B5EF4-FFF2-40B4-BE49-F238E27FC236}">
                  <a16:creationId xmlns:a16="http://schemas.microsoft.com/office/drawing/2014/main" id="{C6A2D151-7CAA-4340-B068-1B776C22DE77}"/>
                </a:ext>
              </a:extLst>
            </p:cNvPr>
            <p:cNvGrpSpPr/>
            <p:nvPr/>
          </p:nvGrpSpPr>
          <p:grpSpPr>
            <a:xfrm>
              <a:off x="1430326" y="1586969"/>
              <a:ext cx="423514" cy="443338"/>
              <a:chOff x="1430326" y="1586969"/>
              <a:chExt cx="423514" cy="443338"/>
            </a:xfrm>
          </p:grpSpPr>
          <p:sp>
            <p:nvSpPr>
              <p:cNvPr id="46" name="Freihandform: Form 45">
                <a:extLst>
                  <a:ext uri="{FF2B5EF4-FFF2-40B4-BE49-F238E27FC236}">
                    <a16:creationId xmlns:a16="http://schemas.microsoft.com/office/drawing/2014/main" id="{BDFFBC98-BD0C-47C5-9ABC-96E47CAF2F7C}"/>
                  </a:ext>
                </a:extLst>
              </p:cNvPr>
              <p:cNvSpPr/>
              <p:nvPr/>
            </p:nvSpPr>
            <p:spPr bwMode="auto">
              <a:xfrm rot="16200000">
                <a:off x="1434572" y="1655062"/>
                <a:ext cx="443338" cy="307151"/>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 name="connsiteX0" fmla="*/ 307460 w 1023693"/>
                  <a:gd name="connsiteY0" fmla="*/ 73945 h 963528"/>
                  <a:gd name="connsiteX1" fmla="*/ 1369 w 1023693"/>
                  <a:gd name="connsiteY1" fmla="*/ 476901 h 963528"/>
                  <a:gd name="connsiteX2" fmla="*/ 430035 w 1023693"/>
                  <a:gd name="connsiteY2" fmla="*/ 787410 h 963528"/>
                  <a:gd name="connsiteX3" fmla="*/ 987905 w 1023693"/>
                  <a:gd name="connsiteY3" fmla="*/ 948429 h 963528"/>
                  <a:gd name="connsiteX4" fmla="*/ 951341 w 1023693"/>
                  <a:gd name="connsiteY4" fmla="*/ 414749 h 963528"/>
                  <a:gd name="connsiteX5" fmla="*/ 683227 w 1023693"/>
                  <a:gd name="connsiteY5" fmla="*/ 30955 h 963528"/>
                  <a:gd name="connsiteX6" fmla="*/ 307460 w 1023693"/>
                  <a:gd name="connsiteY6" fmla="*/ 73945 h 96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3693" h="963528">
                    <a:moveTo>
                      <a:pt x="307460" y="73945"/>
                    </a:moveTo>
                    <a:cubicBezTo>
                      <a:pt x="193817" y="148269"/>
                      <a:pt x="-19060" y="357990"/>
                      <a:pt x="1369" y="476901"/>
                    </a:cubicBezTo>
                    <a:cubicBezTo>
                      <a:pt x="21798" y="595812"/>
                      <a:pt x="265612" y="708822"/>
                      <a:pt x="430035" y="787410"/>
                    </a:cubicBezTo>
                    <a:cubicBezTo>
                      <a:pt x="594458" y="865998"/>
                      <a:pt x="901021" y="1010539"/>
                      <a:pt x="987905" y="948429"/>
                    </a:cubicBezTo>
                    <a:cubicBezTo>
                      <a:pt x="1074789" y="886319"/>
                      <a:pt x="979755" y="496761"/>
                      <a:pt x="951341" y="414749"/>
                    </a:cubicBezTo>
                    <a:cubicBezTo>
                      <a:pt x="922927" y="332737"/>
                      <a:pt x="790540" y="87756"/>
                      <a:pt x="683227" y="30955"/>
                    </a:cubicBezTo>
                    <a:cubicBezTo>
                      <a:pt x="575914" y="-25846"/>
                      <a:pt x="421103" y="-379"/>
                      <a:pt x="307460" y="73945"/>
                    </a:cubicBezTo>
                    <a:close/>
                  </a:path>
                </a:pathLst>
              </a:custGeom>
              <a:solidFill>
                <a:schemeClr val="accent6">
                  <a:lumMod val="20000"/>
                  <a:lumOff val="80000"/>
                </a:schemeClr>
              </a:solid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sp>
            <p:nvSpPr>
              <p:cNvPr id="50" name="Textfeld 49">
                <a:extLst>
                  <a:ext uri="{FF2B5EF4-FFF2-40B4-BE49-F238E27FC236}">
                    <a16:creationId xmlns:a16="http://schemas.microsoft.com/office/drawing/2014/main" id="{D30FE27E-7674-4E33-9B11-7B4F45ACF280}"/>
                  </a:ext>
                </a:extLst>
              </p:cNvPr>
              <p:cNvSpPr txBox="1"/>
              <p:nvPr/>
            </p:nvSpPr>
            <p:spPr>
              <a:xfrm>
                <a:off x="1430326" y="1654184"/>
                <a:ext cx="423514" cy="276999"/>
              </a:xfrm>
              <a:prstGeom prst="rect">
                <a:avLst/>
              </a:prstGeom>
              <a:noFill/>
            </p:spPr>
            <p:txBody>
              <a:bodyPr wrap="none" rtlCol="0">
                <a:spAutoFit/>
              </a:bodyPr>
              <a:lstStyle/>
              <a:p>
                <a:pPr algn="ctr"/>
                <a:r>
                  <a:rPr lang="de-DE" sz="1200" dirty="0">
                    <a:latin typeface="+mn-lt"/>
                  </a:rPr>
                  <a:t>MR</a:t>
                </a:r>
              </a:p>
            </p:txBody>
          </p:sp>
        </p:grpSp>
        <p:grpSp>
          <p:nvGrpSpPr>
            <p:cNvPr id="26" name="Gruppieren 25">
              <a:extLst>
                <a:ext uri="{FF2B5EF4-FFF2-40B4-BE49-F238E27FC236}">
                  <a16:creationId xmlns:a16="http://schemas.microsoft.com/office/drawing/2014/main" id="{31908D1E-0B11-496B-B341-1017D37580EA}"/>
                </a:ext>
              </a:extLst>
            </p:cNvPr>
            <p:cNvGrpSpPr/>
            <p:nvPr/>
          </p:nvGrpSpPr>
          <p:grpSpPr>
            <a:xfrm>
              <a:off x="4088138" y="2868490"/>
              <a:ext cx="593662" cy="300363"/>
              <a:chOff x="4088138" y="2868490"/>
              <a:chExt cx="593662" cy="300363"/>
            </a:xfrm>
          </p:grpSpPr>
          <p:sp>
            <p:nvSpPr>
              <p:cNvPr id="47" name="Freihandform: Form 46">
                <a:extLst>
                  <a:ext uri="{FF2B5EF4-FFF2-40B4-BE49-F238E27FC236}">
                    <a16:creationId xmlns:a16="http://schemas.microsoft.com/office/drawing/2014/main" id="{598996DD-D7CD-4269-839D-FBF4FE69BFA4}"/>
                  </a:ext>
                </a:extLst>
              </p:cNvPr>
              <p:cNvSpPr/>
              <p:nvPr/>
            </p:nvSpPr>
            <p:spPr bwMode="auto">
              <a:xfrm rot="1282926">
                <a:off x="4094285" y="2871814"/>
                <a:ext cx="489420" cy="297039"/>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 name="connsiteX0" fmla="*/ 395237 w 1112784"/>
                  <a:gd name="connsiteY0" fmla="*/ 76687 h 952561"/>
                  <a:gd name="connsiteX1" fmla="*/ 770 w 1112784"/>
                  <a:gd name="connsiteY1" fmla="*/ 539707 h 952561"/>
                  <a:gd name="connsiteX2" fmla="*/ 499921 w 1112784"/>
                  <a:gd name="connsiteY2" fmla="*/ 571360 h 952561"/>
                  <a:gd name="connsiteX3" fmla="*/ 1075682 w 1112784"/>
                  <a:gd name="connsiteY3" fmla="*/ 951171 h 952561"/>
                  <a:gd name="connsiteX4" fmla="*/ 1039118 w 1112784"/>
                  <a:gd name="connsiteY4" fmla="*/ 417491 h 952561"/>
                  <a:gd name="connsiteX5" fmla="*/ 771004 w 1112784"/>
                  <a:gd name="connsiteY5" fmla="*/ 33697 h 952561"/>
                  <a:gd name="connsiteX6" fmla="*/ 395237 w 1112784"/>
                  <a:gd name="connsiteY6" fmla="*/ 76687 h 952561"/>
                  <a:gd name="connsiteX0" fmla="*/ 174573 w 1130100"/>
                  <a:gd name="connsiteY0" fmla="*/ 130311 h 931807"/>
                  <a:gd name="connsiteX1" fmla="*/ 18086 w 1130100"/>
                  <a:gd name="connsiteY1" fmla="*/ 518953 h 931807"/>
                  <a:gd name="connsiteX2" fmla="*/ 517237 w 1130100"/>
                  <a:gd name="connsiteY2" fmla="*/ 550606 h 931807"/>
                  <a:gd name="connsiteX3" fmla="*/ 1092998 w 1130100"/>
                  <a:gd name="connsiteY3" fmla="*/ 930417 h 931807"/>
                  <a:gd name="connsiteX4" fmla="*/ 1056434 w 1130100"/>
                  <a:gd name="connsiteY4" fmla="*/ 396737 h 931807"/>
                  <a:gd name="connsiteX5" fmla="*/ 788320 w 1130100"/>
                  <a:gd name="connsiteY5" fmla="*/ 12943 h 931807"/>
                  <a:gd name="connsiteX6" fmla="*/ 174573 w 1130100"/>
                  <a:gd name="connsiteY6" fmla="*/ 130311 h 93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100" h="931807">
                    <a:moveTo>
                      <a:pt x="174573" y="130311"/>
                    </a:moveTo>
                    <a:cubicBezTo>
                      <a:pt x="46201" y="214646"/>
                      <a:pt x="-39025" y="448904"/>
                      <a:pt x="18086" y="518953"/>
                    </a:cubicBezTo>
                    <a:cubicBezTo>
                      <a:pt x="75197" y="589002"/>
                      <a:pt x="338085" y="482029"/>
                      <a:pt x="517237" y="550606"/>
                    </a:cubicBezTo>
                    <a:cubicBezTo>
                      <a:pt x="696389" y="619183"/>
                      <a:pt x="1003132" y="956062"/>
                      <a:pt x="1092998" y="930417"/>
                    </a:cubicBezTo>
                    <a:cubicBezTo>
                      <a:pt x="1182864" y="904772"/>
                      <a:pt x="1084848" y="478749"/>
                      <a:pt x="1056434" y="396737"/>
                    </a:cubicBezTo>
                    <a:cubicBezTo>
                      <a:pt x="1028020" y="314725"/>
                      <a:pt x="935297" y="57347"/>
                      <a:pt x="788320" y="12943"/>
                    </a:cubicBezTo>
                    <a:cubicBezTo>
                      <a:pt x="641343" y="-31461"/>
                      <a:pt x="302945" y="45976"/>
                      <a:pt x="174573" y="130311"/>
                    </a:cubicBezTo>
                    <a:close/>
                  </a:path>
                </a:pathLst>
              </a:custGeom>
              <a:solidFill>
                <a:schemeClr val="accent6">
                  <a:lumMod val="20000"/>
                  <a:lumOff val="80000"/>
                </a:schemeClr>
              </a:solid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grpSp>
            <p:nvGrpSpPr>
              <p:cNvPr id="23" name="Gruppieren 22">
                <a:extLst>
                  <a:ext uri="{FF2B5EF4-FFF2-40B4-BE49-F238E27FC236}">
                    <a16:creationId xmlns:a16="http://schemas.microsoft.com/office/drawing/2014/main" id="{D87853E8-81E3-4635-AE45-7437957935C1}"/>
                  </a:ext>
                </a:extLst>
              </p:cNvPr>
              <p:cNvGrpSpPr/>
              <p:nvPr/>
            </p:nvGrpSpPr>
            <p:grpSpPr>
              <a:xfrm>
                <a:off x="4088138" y="2868490"/>
                <a:ext cx="593662" cy="299201"/>
                <a:chOff x="4088163" y="2873100"/>
                <a:chExt cx="593662" cy="299201"/>
              </a:xfrm>
            </p:grpSpPr>
            <p:sp>
              <p:nvSpPr>
                <p:cNvPr id="51" name="Textfeld 50">
                  <a:extLst>
                    <a:ext uri="{FF2B5EF4-FFF2-40B4-BE49-F238E27FC236}">
                      <a16:creationId xmlns:a16="http://schemas.microsoft.com/office/drawing/2014/main" id="{F9BDA18A-EA71-4523-98BC-2A48EC7097B5}"/>
                    </a:ext>
                  </a:extLst>
                </p:cNvPr>
                <p:cNvSpPr txBox="1"/>
                <p:nvPr/>
              </p:nvSpPr>
              <p:spPr>
                <a:xfrm>
                  <a:off x="4283959" y="2890779"/>
                  <a:ext cx="397866" cy="276999"/>
                </a:xfrm>
                <a:prstGeom prst="rect">
                  <a:avLst/>
                </a:prstGeom>
                <a:noFill/>
              </p:spPr>
              <p:txBody>
                <a:bodyPr wrap="none" rtlCol="0">
                  <a:spAutoFit/>
                </a:bodyPr>
                <a:lstStyle/>
                <a:p>
                  <a:pPr algn="ctr"/>
                  <a:r>
                    <a:rPr lang="de-DE" sz="1200" dirty="0">
                      <a:latin typeface="+mn-lt"/>
                    </a:rPr>
                    <a:t>KU</a:t>
                  </a:r>
                </a:p>
              </p:txBody>
            </p:sp>
            <p:sp>
              <p:nvSpPr>
                <p:cNvPr id="54" name="Freihandform: Form 53">
                  <a:extLst>
                    <a:ext uri="{FF2B5EF4-FFF2-40B4-BE49-F238E27FC236}">
                      <a16:creationId xmlns:a16="http://schemas.microsoft.com/office/drawing/2014/main" id="{026C12BA-F1D3-4B88-91A2-D664046EA589}"/>
                    </a:ext>
                  </a:extLst>
                </p:cNvPr>
                <p:cNvSpPr/>
                <p:nvPr/>
              </p:nvSpPr>
              <p:spPr bwMode="auto">
                <a:xfrm rot="1282926">
                  <a:off x="4088163" y="2873100"/>
                  <a:ext cx="496196" cy="299201"/>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 name="connsiteX0" fmla="*/ 420179 w 1137726"/>
                    <a:gd name="connsiteY0" fmla="*/ 77324 h 953188"/>
                    <a:gd name="connsiteX1" fmla="*/ 718 w 1137726"/>
                    <a:gd name="connsiteY1" fmla="*/ 553635 h 953188"/>
                    <a:gd name="connsiteX2" fmla="*/ 524863 w 1137726"/>
                    <a:gd name="connsiteY2" fmla="*/ 571997 h 953188"/>
                    <a:gd name="connsiteX3" fmla="*/ 1100624 w 1137726"/>
                    <a:gd name="connsiteY3" fmla="*/ 951808 h 953188"/>
                    <a:gd name="connsiteX4" fmla="*/ 1064060 w 1137726"/>
                    <a:gd name="connsiteY4" fmla="*/ 418128 h 953188"/>
                    <a:gd name="connsiteX5" fmla="*/ 795946 w 1137726"/>
                    <a:gd name="connsiteY5" fmla="*/ 34334 h 953188"/>
                    <a:gd name="connsiteX6" fmla="*/ 420179 w 1137726"/>
                    <a:gd name="connsiteY6" fmla="*/ 77324 h 953188"/>
                    <a:gd name="connsiteX0" fmla="*/ 248539 w 1145745"/>
                    <a:gd name="connsiteY0" fmla="*/ 106080 h 938588"/>
                    <a:gd name="connsiteX1" fmla="*/ 8737 w 1145745"/>
                    <a:gd name="connsiteY1" fmla="*/ 539035 h 938588"/>
                    <a:gd name="connsiteX2" fmla="*/ 532882 w 1145745"/>
                    <a:gd name="connsiteY2" fmla="*/ 557397 h 938588"/>
                    <a:gd name="connsiteX3" fmla="*/ 1108643 w 1145745"/>
                    <a:gd name="connsiteY3" fmla="*/ 937208 h 938588"/>
                    <a:gd name="connsiteX4" fmla="*/ 1072079 w 1145745"/>
                    <a:gd name="connsiteY4" fmla="*/ 403528 h 938588"/>
                    <a:gd name="connsiteX5" fmla="*/ 803965 w 1145745"/>
                    <a:gd name="connsiteY5" fmla="*/ 19734 h 938588"/>
                    <a:gd name="connsiteX6" fmla="*/ 248539 w 1145745"/>
                    <a:gd name="connsiteY6" fmla="*/ 106080 h 93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745" h="938588">
                      <a:moveTo>
                        <a:pt x="248539" y="106080"/>
                      </a:moveTo>
                      <a:cubicBezTo>
                        <a:pt x="116001" y="192630"/>
                        <a:pt x="-38653" y="463816"/>
                        <a:pt x="8737" y="539035"/>
                      </a:cubicBezTo>
                      <a:cubicBezTo>
                        <a:pt x="56127" y="614254"/>
                        <a:pt x="349564" y="491035"/>
                        <a:pt x="532882" y="557397"/>
                      </a:cubicBezTo>
                      <a:cubicBezTo>
                        <a:pt x="716200" y="623759"/>
                        <a:pt x="1018777" y="962853"/>
                        <a:pt x="1108643" y="937208"/>
                      </a:cubicBezTo>
                      <a:cubicBezTo>
                        <a:pt x="1198509" y="911563"/>
                        <a:pt x="1100493" y="485540"/>
                        <a:pt x="1072079" y="403528"/>
                      </a:cubicBezTo>
                      <a:cubicBezTo>
                        <a:pt x="1043665" y="321516"/>
                        <a:pt x="941222" y="69309"/>
                        <a:pt x="803965" y="19734"/>
                      </a:cubicBezTo>
                      <a:cubicBezTo>
                        <a:pt x="666708" y="-29841"/>
                        <a:pt x="381077" y="19530"/>
                        <a:pt x="248539" y="106080"/>
                      </a:cubicBezTo>
                      <a:close/>
                    </a:path>
                  </a:pathLst>
                </a:custGeom>
                <a:no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grpSp>
        </p:grpSp>
      </p:grpSp>
      <p:sp>
        <p:nvSpPr>
          <p:cNvPr id="55" name="Freihandform: Form 54">
            <a:extLst>
              <a:ext uri="{FF2B5EF4-FFF2-40B4-BE49-F238E27FC236}">
                <a16:creationId xmlns:a16="http://schemas.microsoft.com/office/drawing/2014/main" id="{CB93511B-C305-4F03-9E17-4670D3F91674}"/>
              </a:ext>
            </a:extLst>
          </p:cNvPr>
          <p:cNvSpPr/>
          <p:nvPr/>
        </p:nvSpPr>
        <p:spPr bwMode="auto">
          <a:xfrm rot="1282926">
            <a:off x="4092747" y="2841614"/>
            <a:ext cx="323443" cy="212975"/>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 name="connsiteX0" fmla="*/ 307116 w 1024663"/>
              <a:gd name="connsiteY0" fmla="*/ 74833 h 950745"/>
              <a:gd name="connsiteX1" fmla="*/ 1025 w 1024663"/>
              <a:gd name="connsiteY1" fmla="*/ 477789 h 950745"/>
              <a:gd name="connsiteX2" fmla="*/ 411800 w 1024663"/>
              <a:gd name="connsiteY2" fmla="*/ 569506 h 950745"/>
              <a:gd name="connsiteX3" fmla="*/ 987561 w 1024663"/>
              <a:gd name="connsiteY3" fmla="*/ 949317 h 950745"/>
              <a:gd name="connsiteX4" fmla="*/ 950997 w 1024663"/>
              <a:gd name="connsiteY4" fmla="*/ 415637 h 950745"/>
              <a:gd name="connsiteX5" fmla="*/ 682883 w 1024663"/>
              <a:gd name="connsiteY5" fmla="*/ 31843 h 950745"/>
              <a:gd name="connsiteX6" fmla="*/ 419604 w 1024663"/>
              <a:gd name="connsiteY6" fmla="*/ 27116 h 950745"/>
              <a:gd name="connsiteX7" fmla="*/ 307116 w 1024663"/>
              <a:gd name="connsiteY7" fmla="*/ 74833 h 950745"/>
              <a:gd name="connsiteX0" fmla="*/ 307116 w 1010204"/>
              <a:gd name="connsiteY0" fmla="*/ 74833 h 956740"/>
              <a:gd name="connsiteX1" fmla="*/ 1025 w 1010204"/>
              <a:gd name="connsiteY1" fmla="*/ 477789 h 956740"/>
              <a:gd name="connsiteX2" fmla="*/ 411800 w 1010204"/>
              <a:gd name="connsiteY2" fmla="*/ 569506 h 956740"/>
              <a:gd name="connsiteX3" fmla="*/ 609088 w 1010204"/>
              <a:gd name="connsiteY3" fmla="*/ 717174 h 956740"/>
              <a:gd name="connsiteX4" fmla="*/ 987561 w 1010204"/>
              <a:gd name="connsiteY4" fmla="*/ 949317 h 956740"/>
              <a:gd name="connsiteX5" fmla="*/ 950997 w 1010204"/>
              <a:gd name="connsiteY5" fmla="*/ 415637 h 956740"/>
              <a:gd name="connsiteX6" fmla="*/ 682883 w 1010204"/>
              <a:gd name="connsiteY6" fmla="*/ 31843 h 956740"/>
              <a:gd name="connsiteX7" fmla="*/ 419604 w 1010204"/>
              <a:gd name="connsiteY7" fmla="*/ 27116 h 956740"/>
              <a:gd name="connsiteX8" fmla="*/ 307116 w 1010204"/>
              <a:gd name="connsiteY8" fmla="*/ 74833 h 956740"/>
              <a:gd name="connsiteX0" fmla="*/ 307116 w 1026931"/>
              <a:gd name="connsiteY0" fmla="*/ 49599 h 931506"/>
              <a:gd name="connsiteX1" fmla="*/ 1025 w 1026931"/>
              <a:gd name="connsiteY1" fmla="*/ 452555 h 931506"/>
              <a:gd name="connsiteX2" fmla="*/ 411800 w 1026931"/>
              <a:gd name="connsiteY2" fmla="*/ 544272 h 931506"/>
              <a:gd name="connsiteX3" fmla="*/ 609088 w 1026931"/>
              <a:gd name="connsiteY3" fmla="*/ 691940 h 931506"/>
              <a:gd name="connsiteX4" fmla="*/ 987561 w 1026931"/>
              <a:gd name="connsiteY4" fmla="*/ 924083 h 931506"/>
              <a:gd name="connsiteX5" fmla="*/ 950997 w 1026931"/>
              <a:gd name="connsiteY5" fmla="*/ 390403 h 931506"/>
              <a:gd name="connsiteX6" fmla="*/ 419604 w 1026931"/>
              <a:gd name="connsiteY6" fmla="*/ 1882 h 931506"/>
              <a:gd name="connsiteX7" fmla="*/ 307116 w 1026931"/>
              <a:gd name="connsiteY7" fmla="*/ 49599 h 931506"/>
              <a:gd name="connsiteX0" fmla="*/ 307116 w 989781"/>
              <a:gd name="connsiteY0" fmla="*/ 49599 h 951219"/>
              <a:gd name="connsiteX1" fmla="*/ 1025 w 989781"/>
              <a:gd name="connsiteY1" fmla="*/ 452555 h 951219"/>
              <a:gd name="connsiteX2" fmla="*/ 411800 w 989781"/>
              <a:gd name="connsiteY2" fmla="*/ 544272 h 951219"/>
              <a:gd name="connsiteX3" fmla="*/ 609088 w 989781"/>
              <a:gd name="connsiteY3" fmla="*/ 691940 h 951219"/>
              <a:gd name="connsiteX4" fmla="*/ 987561 w 989781"/>
              <a:gd name="connsiteY4" fmla="*/ 924083 h 951219"/>
              <a:gd name="connsiteX5" fmla="*/ 419604 w 989781"/>
              <a:gd name="connsiteY5" fmla="*/ 1882 h 951219"/>
              <a:gd name="connsiteX6" fmla="*/ 307116 w 989781"/>
              <a:gd name="connsiteY6" fmla="*/ 49599 h 951219"/>
              <a:gd name="connsiteX0" fmla="*/ 307116 w 609095"/>
              <a:gd name="connsiteY0" fmla="*/ 49599 h 715314"/>
              <a:gd name="connsiteX1" fmla="*/ 1025 w 609095"/>
              <a:gd name="connsiteY1" fmla="*/ 452555 h 715314"/>
              <a:gd name="connsiteX2" fmla="*/ 411800 w 609095"/>
              <a:gd name="connsiteY2" fmla="*/ 544272 h 715314"/>
              <a:gd name="connsiteX3" fmla="*/ 609088 w 609095"/>
              <a:gd name="connsiteY3" fmla="*/ 691940 h 715314"/>
              <a:gd name="connsiteX4" fmla="*/ 419604 w 609095"/>
              <a:gd name="connsiteY4" fmla="*/ 1882 h 715314"/>
              <a:gd name="connsiteX5" fmla="*/ 307116 w 609095"/>
              <a:gd name="connsiteY5" fmla="*/ 49599 h 715314"/>
              <a:gd name="connsiteX0" fmla="*/ 307116 w 602722"/>
              <a:gd name="connsiteY0" fmla="*/ 49599 h 694955"/>
              <a:gd name="connsiteX1" fmla="*/ 1025 w 602722"/>
              <a:gd name="connsiteY1" fmla="*/ 452555 h 694955"/>
              <a:gd name="connsiteX2" fmla="*/ 411800 w 602722"/>
              <a:gd name="connsiteY2" fmla="*/ 544272 h 694955"/>
              <a:gd name="connsiteX3" fmla="*/ 602712 w 602722"/>
              <a:gd name="connsiteY3" fmla="*/ 669818 h 694955"/>
              <a:gd name="connsiteX4" fmla="*/ 419604 w 602722"/>
              <a:gd name="connsiteY4" fmla="*/ 1882 h 694955"/>
              <a:gd name="connsiteX5" fmla="*/ 307116 w 602722"/>
              <a:gd name="connsiteY5" fmla="*/ 49599 h 694955"/>
              <a:gd name="connsiteX0" fmla="*/ 307116 w 602722"/>
              <a:gd name="connsiteY0" fmla="*/ 49599 h 669818"/>
              <a:gd name="connsiteX1" fmla="*/ 1025 w 602722"/>
              <a:gd name="connsiteY1" fmla="*/ 452555 h 669818"/>
              <a:gd name="connsiteX2" fmla="*/ 411800 w 602722"/>
              <a:gd name="connsiteY2" fmla="*/ 544272 h 669818"/>
              <a:gd name="connsiteX3" fmla="*/ 602712 w 602722"/>
              <a:gd name="connsiteY3" fmla="*/ 669818 h 669818"/>
              <a:gd name="connsiteX4" fmla="*/ 419604 w 602722"/>
              <a:gd name="connsiteY4" fmla="*/ 1882 h 669818"/>
              <a:gd name="connsiteX5" fmla="*/ 307116 w 602722"/>
              <a:gd name="connsiteY5" fmla="*/ 49599 h 669818"/>
              <a:gd name="connsiteX0" fmla="*/ 440023 w 735629"/>
              <a:gd name="connsiteY0" fmla="*/ 49599 h 669818"/>
              <a:gd name="connsiteX1" fmla="*/ 640 w 735629"/>
              <a:gd name="connsiteY1" fmla="*/ 523456 h 669818"/>
              <a:gd name="connsiteX2" fmla="*/ 544707 w 735629"/>
              <a:gd name="connsiteY2" fmla="*/ 544272 h 669818"/>
              <a:gd name="connsiteX3" fmla="*/ 735619 w 735629"/>
              <a:gd name="connsiteY3" fmla="*/ 669818 h 669818"/>
              <a:gd name="connsiteX4" fmla="*/ 552511 w 735629"/>
              <a:gd name="connsiteY4" fmla="*/ 1882 h 669818"/>
              <a:gd name="connsiteX5" fmla="*/ 440023 w 735629"/>
              <a:gd name="connsiteY5" fmla="*/ 49599 h 669818"/>
              <a:gd name="connsiteX0" fmla="*/ 221947 w 746849"/>
              <a:gd name="connsiteY0" fmla="*/ 52370 h 668099"/>
              <a:gd name="connsiteX1" fmla="*/ 11860 w 746849"/>
              <a:gd name="connsiteY1" fmla="*/ 521737 h 668099"/>
              <a:gd name="connsiteX2" fmla="*/ 555927 w 746849"/>
              <a:gd name="connsiteY2" fmla="*/ 542553 h 668099"/>
              <a:gd name="connsiteX3" fmla="*/ 746839 w 746849"/>
              <a:gd name="connsiteY3" fmla="*/ 668099 h 668099"/>
              <a:gd name="connsiteX4" fmla="*/ 563731 w 746849"/>
              <a:gd name="connsiteY4" fmla="*/ 163 h 668099"/>
              <a:gd name="connsiteX5" fmla="*/ 221947 w 746849"/>
              <a:gd name="connsiteY5" fmla="*/ 52370 h 66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849" h="668099">
                <a:moveTo>
                  <a:pt x="221947" y="52370"/>
                </a:moveTo>
                <a:cubicBezTo>
                  <a:pt x="108304" y="126694"/>
                  <a:pt x="-43803" y="440040"/>
                  <a:pt x="11860" y="521737"/>
                </a:cubicBezTo>
                <a:cubicBezTo>
                  <a:pt x="67523" y="603434"/>
                  <a:pt x="433431" y="518159"/>
                  <a:pt x="555927" y="542553"/>
                </a:cubicBezTo>
                <a:cubicBezTo>
                  <a:pt x="678424" y="566947"/>
                  <a:pt x="635956" y="606321"/>
                  <a:pt x="746839" y="668099"/>
                </a:cubicBezTo>
                <a:cubicBezTo>
                  <a:pt x="748140" y="577701"/>
                  <a:pt x="614060" y="107220"/>
                  <a:pt x="563731" y="163"/>
                </a:cubicBezTo>
                <a:cubicBezTo>
                  <a:pt x="501103" y="7328"/>
                  <a:pt x="291710" y="-22742"/>
                  <a:pt x="221947" y="52370"/>
                </a:cubicBezTo>
                <a:close/>
              </a:path>
            </a:pathLst>
          </a:custGeom>
          <a:solidFill>
            <a:srgbClr val="7030A0"/>
          </a:solid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pic>
        <p:nvPicPr>
          <p:cNvPr id="12" name="Aufgezeichneter Sound">
            <a:hlinkClick r:id="" action="ppaction://media"/>
            <a:extLst>
              <a:ext uri="{FF2B5EF4-FFF2-40B4-BE49-F238E27FC236}">
                <a16:creationId xmlns:a16="http://schemas.microsoft.com/office/drawing/2014/main" id="{6B2DEA95-9E8D-435A-8139-7AC28EB6271F}"/>
              </a:ext>
            </a:extLst>
          </p:cNvPr>
          <p:cNvPicPr>
            <a:picLocks noChangeAspect="1"/>
          </p:cNvPicPr>
          <p:nvPr>
            <a:audioFile r:link="rId1"/>
            <p:extLst>
              <p:ext uri="{DAA4B4D4-6D71-4841-9C94-3DE7FCFB9230}">
                <p14:media xmlns:p14="http://schemas.microsoft.com/office/powerpoint/2010/main" r:embed="rId6">
                  <p14:trim st="349" end="1653.5804"/>
                </p14:media>
              </p:ext>
            </p:extLst>
          </p:nvPr>
        </p:nvPicPr>
        <p:blipFill>
          <a:blip r:embed="rId8"/>
          <a:stretch>
            <a:fillRect/>
          </a:stretch>
        </p:blipFill>
        <p:spPr>
          <a:xfrm>
            <a:off x="-595178" y="2611691"/>
            <a:ext cx="406400" cy="406400"/>
          </a:xfrm>
          <a:prstGeom prst="rect">
            <a:avLst/>
          </a:prstGeom>
        </p:spPr>
      </p:pic>
      <p:grpSp>
        <p:nvGrpSpPr>
          <p:cNvPr id="19" name="Gruppieren 18">
            <a:extLst>
              <a:ext uri="{FF2B5EF4-FFF2-40B4-BE49-F238E27FC236}">
                <a16:creationId xmlns:a16="http://schemas.microsoft.com/office/drawing/2014/main" id="{6F66E338-463A-4400-9050-B3EAD5DADCD9}"/>
              </a:ext>
            </a:extLst>
          </p:cNvPr>
          <p:cNvGrpSpPr/>
          <p:nvPr/>
        </p:nvGrpSpPr>
        <p:grpSpPr>
          <a:xfrm>
            <a:off x="6392197" y="2512976"/>
            <a:ext cx="264817" cy="252616"/>
            <a:chOff x="6449348" y="4555992"/>
            <a:chExt cx="264817" cy="252616"/>
          </a:xfrm>
        </p:grpSpPr>
        <p:grpSp>
          <p:nvGrpSpPr>
            <p:cNvPr id="63" name="Gruppieren 62">
              <a:extLst>
                <a:ext uri="{FF2B5EF4-FFF2-40B4-BE49-F238E27FC236}">
                  <a16:creationId xmlns:a16="http://schemas.microsoft.com/office/drawing/2014/main" id="{373D98FD-85F7-4AD9-B745-072EBEC869B3}"/>
                </a:ext>
              </a:extLst>
            </p:cNvPr>
            <p:cNvGrpSpPr/>
            <p:nvPr/>
          </p:nvGrpSpPr>
          <p:grpSpPr>
            <a:xfrm>
              <a:off x="6492835" y="4555992"/>
              <a:ext cx="197024" cy="197024"/>
              <a:chOff x="7849623" y="1478798"/>
              <a:chExt cx="875654" cy="875654"/>
            </a:xfrm>
          </p:grpSpPr>
          <p:sp>
            <p:nvSpPr>
              <p:cNvPr id="66" name="Ellipse 65">
                <a:extLst>
                  <a:ext uri="{FF2B5EF4-FFF2-40B4-BE49-F238E27FC236}">
                    <a16:creationId xmlns:a16="http://schemas.microsoft.com/office/drawing/2014/main" id="{4CE07212-5811-4814-B1E2-FEB43496F56B}"/>
                  </a:ext>
                </a:extLst>
              </p:cNvPr>
              <p:cNvSpPr/>
              <p:nvPr/>
            </p:nvSpPr>
            <p:spPr bwMode="auto">
              <a:xfrm>
                <a:off x="7849623" y="1478798"/>
                <a:ext cx="875654" cy="875654"/>
              </a:xfrm>
              <a:prstGeom prst="ellipse">
                <a:avLst/>
              </a:prstGeom>
              <a:solidFill>
                <a:schemeClr val="accent3">
                  <a:lumMod val="20000"/>
                  <a:lumOff val="80000"/>
                </a:schemeClr>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68" name="Ellipse 67">
                <a:extLst>
                  <a:ext uri="{FF2B5EF4-FFF2-40B4-BE49-F238E27FC236}">
                    <a16:creationId xmlns:a16="http://schemas.microsoft.com/office/drawing/2014/main" id="{3C2AC7B2-5F31-4364-BD0E-DC9D42385AC3}"/>
                  </a:ext>
                </a:extLst>
              </p:cNvPr>
              <p:cNvSpPr/>
              <p:nvPr/>
            </p:nvSpPr>
            <p:spPr bwMode="auto">
              <a:xfrm>
                <a:off x="8244830" y="1874005"/>
                <a:ext cx="85240" cy="85240"/>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grpSp>
        <p:sp>
          <p:nvSpPr>
            <p:cNvPr id="65" name="Textfeld 64">
              <a:extLst>
                <a:ext uri="{FF2B5EF4-FFF2-40B4-BE49-F238E27FC236}">
                  <a16:creationId xmlns:a16="http://schemas.microsoft.com/office/drawing/2014/main" id="{4BDF3AA0-3E11-4C22-9E5E-274A53AE126B}"/>
                </a:ext>
              </a:extLst>
            </p:cNvPr>
            <p:cNvSpPr txBox="1"/>
            <p:nvPr/>
          </p:nvSpPr>
          <p:spPr>
            <a:xfrm>
              <a:off x="6449348" y="4623942"/>
              <a:ext cx="264817" cy="184666"/>
            </a:xfrm>
            <a:prstGeom prst="rect">
              <a:avLst/>
            </a:prstGeom>
            <a:noFill/>
          </p:spPr>
          <p:txBody>
            <a:bodyPr wrap="none" rtlCol="0">
              <a:spAutoFit/>
            </a:bodyPr>
            <a:lstStyle/>
            <a:p>
              <a:pPr algn="ctr"/>
              <a:r>
                <a:rPr lang="de-DE" sz="600" dirty="0">
                  <a:latin typeface="+mn-lt"/>
                </a:rPr>
                <a:t>GI</a:t>
              </a:r>
            </a:p>
          </p:txBody>
        </p:sp>
      </p:grpSp>
    </p:spTree>
    <p:extLst>
      <p:ext uri="{BB962C8B-B14F-4D97-AF65-F5344CB8AC3E}">
        <p14:creationId xmlns:p14="http://schemas.microsoft.com/office/powerpoint/2010/main" val="277519042"/>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66" fill="hold"/>
                                        <p:tgtEl>
                                          <p:spTgt spid="8"/>
                                        </p:tgtEl>
                                      </p:cBhvr>
                                    </p:cmd>
                                  </p:childTnLst>
                                </p:cTn>
                              </p:par>
                              <p:par>
                                <p:cTn id="7" presetID="10" presetClass="entr" presetSubtype="0" fill="hold" nodeType="withEffect">
                                  <p:stCondLst>
                                    <p:cond delay="700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5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40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30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42" presetClass="entr" presetSubtype="0" fill="hold" nodeType="withEffect">
                                  <p:stCondLst>
                                    <p:cond delay="1180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12800"/>
                            </p:stCondLst>
                            <p:childTnLst>
                              <p:par>
                                <p:cTn id="28" presetID="1" presetClass="mediacall" presetSubtype="0" fill="hold" nodeType="afterEffect">
                                  <p:stCondLst>
                                    <p:cond delay="0"/>
                                  </p:stCondLst>
                                  <p:childTnLst>
                                    <p:cmd type="call" cmd="playFrom(0.0)">
                                      <p:cBhvr>
                                        <p:cTn id="29" dur="5902" fill="hold"/>
                                        <p:tgtEl>
                                          <p:spTgt spid="12"/>
                                        </p:tgtEl>
                                      </p:cBhvr>
                                    </p:cmd>
                                  </p:childTnLst>
                                </p:cTn>
                              </p:par>
                            </p:childTnLst>
                          </p:cTn>
                        </p:par>
                        <p:par>
                          <p:cTn id="30" fill="hold">
                            <p:stCondLst>
                              <p:cond delay="18702"/>
                            </p:stCondLst>
                            <p:childTnLst>
                              <p:par>
                                <p:cTn id="31" presetID="1" presetClass="mediacall" presetSubtype="0" fill="hold" nodeType="afterEffect">
                                  <p:stCondLst>
                                    <p:cond delay="0"/>
                                  </p:stCondLst>
                                  <p:childTnLst>
                                    <p:cmd type="call" cmd="playFrom(0.0)">
                                      <p:cBhvr>
                                        <p:cTn id="32" dur="21775" fill="hold"/>
                                        <p:tgtEl>
                                          <p:spTgt spid="9"/>
                                        </p:tgtEl>
                                      </p:cBhvr>
                                    </p:cmd>
                                  </p:childTnLst>
                                </p:cTn>
                              </p:par>
                            </p:childTnLst>
                          </p:cTn>
                        </p:par>
                        <p:par>
                          <p:cTn id="33" fill="hold">
                            <p:stCondLst>
                              <p:cond delay="40477"/>
                            </p:stCondLst>
                            <p:childTnLst>
                              <p:par>
                                <p:cTn id="34" presetID="1" presetClass="mediacall" presetSubtype="0" fill="hold" nodeType="afterEffect">
                                  <p:stCondLst>
                                    <p:cond delay="0"/>
                                  </p:stCondLst>
                                  <p:childTnLst>
                                    <p:cmd type="call" cmd="playFrom(0.0)">
                                      <p:cBhvr>
                                        <p:cTn id="35" dur="7116" fill="hold"/>
                                        <p:tgtEl>
                                          <p:spTgt spid="10"/>
                                        </p:tgtEl>
                                      </p:cBhvr>
                                    </p:cmd>
                                  </p:childTnLst>
                                </p:cTn>
                              </p:par>
                            </p:childTnLst>
                          </p:cTn>
                        </p:par>
                        <p:par>
                          <p:cTn id="36" fill="hold">
                            <p:stCondLst>
                              <p:cond delay="47593"/>
                            </p:stCondLst>
                            <p:childTnLst>
                              <p:par>
                                <p:cTn id="37" presetID="1" presetClass="mediacall" presetSubtype="0" fill="hold" nodeType="afterEffect">
                                  <p:stCondLst>
                                    <p:cond delay="0"/>
                                  </p:stCondLst>
                                  <p:childTnLst>
                                    <p:cmd type="call" cmd="playFrom(0.0)">
                                      <p:cBhvr>
                                        <p:cTn id="38" dur="26993" fill="hold"/>
                                        <p:tgtEl>
                                          <p:spTgt spid="11"/>
                                        </p:tgtEl>
                                      </p:cBhvr>
                                    </p:cmd>
                                  </p:childTnLst>
                                </p:cTn>
                              </p:par>
                            </p:childTnLst>
                          </p:cTn>
                        </p:par>
                        <p:par>
                          <p:cTn id="39" fill="hold">
                            <p:stCondLst>
                              <p:cond delay="74586"/>
                            </p:stCondLst>
                            <p:childTnLst>
                              <p:par>
                                <p:cTn id="40" presetID="22" presetClass="entr" presetSubtype="4" fill="hold" grpId="0" nodeType="after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down)">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8"/>
                </p:tgtEl>
              </p:cMediaNode>
            </p:audio>
            <p:audio>
              <p:cMediaNode vol="80000">
                <p:cTn id="44" fill="hold" display="0">
                  <p:stCondLst>
                    <p:cond delay="indefinite"/>
                  </p:stCondLst>
                  <p:endCondLst>
                    <p:cond evt="onStopAudio" delay="0">
                      <p:tgtEl>
                        <p:sldTgt/>
                      </p:tgtEl>
                    </p:cond>
                  </p:endCondLst>
                </p:cTn>
                <p:tgtEl>
                  <p:spTgt spid="9"/>
                </p:tgtEl>
              </p:cMediaNode>
            </p:audio>
            <p:audio>
              <p:cMediaNode vol="80000">
                <p:cTn id="45" fill="hold" display="0">
                  <p:stCondLst>
                    <p:cond delay="indefinite"/>
                  </p:stCondLst>
                  <p:endCondLst>
                    <p:cond evt="onStopAudio" delay="0">
                      <p:tgtEl>
                        <p:sldTgt/>
                      </p:tgtEl>
                    </p:cond>
                  </p:endCondLst>
                </p:cTn>
                <p:tgtEl>
                  <p:spTgt spid="10"/>
                </p:tgtEl>
              </p:cMediaNode>
            </p:audio>
            <p:audio>
              <p:cMediaNode vol="80000">
                <p:cTn id="46" fill="hold" display="0">
                  <p:stCondLst>
                    <p:cond delay="indefinite"/>
                  </p:stCondLst>
                  <p:endCondLst>
                    <p:cond evt="onStopAudio" delay="0">
                      <p:tgtEl>
                        <p:sldTgt/>
                      </p:tgtEl>
                    </p:cond>
                  </p:endCondLst>
                </p:cTn>
                <p:tgtEl>
                  <p:spTgt spid="11"/>
                </p:tgtEl>
              </p:cMediaNode>
            </p:audio>
            <p:audio>
              <p:cMediaNode vol="80000">
                <p:cTn id="47" fill="hold" display="0">
                  <p:stCondLst>
                    <p:cond delay="indefinite"/>
                  </p:stCondLst>
                  <p:endCondLst>
                    <p:cond evt="onStopAudio" delay="0">
                      <p:tgtEl>
                        <p:sldTgt/>
                      </p:tgtEl>
                    </p:cond>
                  </p:endCondLst>
                </p:cTn>
                <p:tgtEl>
                  <p:spTgt spid="12"/>
                </p:tgtEl>
              </p:cMediaNode>
            </p:audio>
          </p:childTnLst>
        </p:cTn>
      </p:par>
    </p:tnLst>
    <p:bldLst>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hteck 107">
            <a:extLst>
              <a:ext uri="{FF2B5EF4-FFF2-40B4-BE49-F238E27FC236}">
                <a16:creationId xmlns:a16="http://schemas.microsoft.com/office/drawing/2014/main" id="{7C7E694B-6C35-40F6-80DF-FD55EC10858E}"/>
              </a:ext>
            </a:extLst>
          </p:cNvPr>
          <p:cNvSpPr/>
          <p:nvPr/>
        </p:nvSpPr>
        <p:spPr bwMode="auto">
          <a:xfrm>
            <a:off x="976393" y="5049968"/>
            <a:ext cx="3541363" cy="1606553"/>
          </a:xfrm>
          <a:prstGeom prst="rect">
            <a:avLst/>
          </a:prstGeom>
          <a:solidFill>
            <a:schemeClr val="accent6">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grpSp>
        <p:nvGrpSpPr>
          <p:cNvPr id="75" name="Gruppieren 74">
            <a:extLst>
              <a:ext uri="{FF2B5EF4-FFF2-40B4-BE49-F238E27FC236}">
                <a16:creationId xmlns:a16="http://schemas.microsoft.com/office/drawing/2014/main" id="{FF714C6A-3307-4A50-8BFC-83B8278FAA4C}"/>
              </a:ext>
            </a:extLst>
          </p:cNvPr>
          <p:cNvGrpSpPr/>
          <p:nvPr/>
        </p:nvGrpSpPr>
        <p:grpSpPr>
          <a:xfrm>
            <a:off x="720000" y="1188000"/>
            <a:ext cx="3980589" cy="3660182"/>
            <a:chOff x="1623965" y="2061275"/>
            <a:chExt cx="3980589" cy="3660182"/>
          </a:xfrm>
        </p:grpSpPr>
        <p:sp>
          <p:nvSpPr>
            <p:cNvPr id="76" name="Ellipse 75">
              <a:extLst>
                <a:ext uri="{FF2B5EF4-FFF2-40B4-BE49-F238E27FC236}">
                  <a16:creationId xmlns:a16="http://schemas.microsoft.com/office/drawing/2014/main" id="{E718EC8E-BEFC-45E6-BE18-D0B50121D8C6}"/>
                </a:ext>
              </a:extLst>
            </p:cNvPr>
            <p:cNvSpPr/>
            <p:nvPr/>
          </p:nvSpPr>
          <p:spPr bwMode="auto">
            <a:xfrm>
              <a:off x="1623965" y="2061275"/>
              <a:ext cx="3660182" cy="3660182"/>
            </a:xfrm>
            <a:prstGeom prst="ellipse">
              <a:avLst/>
            </a:prstGeom>
            <a:solidFill>
              <a:srgbClr val="836F05"/>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effectLst/>
                <a:latin typeface="Times New Roman" charset="0"/>
              </a:endParaRPr>
            </a:p>
          </p:txBody>
        </p:sp>
        <p:sp>
          <p:nvSpPr>
            <p:cNvPr id="77" name="Ellipse 76">
              <a:extLst>
                <a:ext uri="{FF2B5EF4-FFF2-40B4-BE49-F238E27FC236}">
                  <a16:creationId xmlns:a16="http://schemas.microsoft.com/office/drawing/2014/main" id="{182E10C0-C695-40D9-A6C3-8784E48FD82F}"/>
                </a:ext>
              </a:extLst>
            </p:cNvPr>
            <p:cNvSpPr/>
            <p:nvPr/>
          </p:nvSpPr>
          <p:spPr bwMode="auto">
            <a:xfrm>
              <a:off x="1989467" y="2426777"/>
              <a:ext cx="2929178" cy="2929178"/>
            </a:xfrm>
            <a:prstGeom prst="ellipse">
              <a:avLst/>
            </a:prstGeom>
            <a:solidFill>
              <a:srgbClr val="C4A607"/>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effectLst/>
                <a:latin typeface="Times New Roman" charset="0"/>
              </a:endParaRPr>
            </a:p>
          </p:txBody>
        </p:sp>
        <p:sp>
          <p:nvSpPr>
            <p:cNvPr id="78" name="Ellipse 77">
              <a:extLst>
                <a:ext uri="{FF2B5EF4-FFF2-40B4-BE49-F238E27FC236}">
                  <a16:creationId xmlns:a16="http://schemas.microsoft.com/office/drawing/2014/main" id="{206FA8B3-74EC-4D94-BF6A-797564FEA833}"/>
                </a:ext>
              </a:extLst>
            </p:cNvPr>
            <p:cNvSpPr/>
            <p:nvPr/>
          </p:nvSpPr>
          <p:spPr bwMode="auto">
            <a:xfrm>
              <a:off x="2336112" y="2796738"/>
              <a:ext cx="2235888" cy="2235888"/>
            </a:xfrm>
            <a:prstGeom prst="ellipse">
              <a:avLst/>
            </a:prstGeom>
            <a:solidFill>
              <a:srgbClr val="FAE574"/>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effectLst/>
                <a:latin typeface="Times New Roman" charset="0"/>
              </a:endParaRPr>
            </a:p>
          </p:txBody>
        </p:sp>
        <p:sp>
          <p:nvSpPr>
            <p:cNvPr id="79" name="Ellipse 78">
              <a:extLst>
                <a:ext uri="{FF2B5EF4-FFF2-40B4-BE49-F238E27FC236}">
                  <a16:creationId xmlns:a16="http://schemas.microsoft.com/office/drawing/2014/main" id="{23109695-0928-49A6-9D1C-31F3305A8E80}"/>
                </a:ext>
              </a:extLst>
            </p:cNvPr>
            <p:cNvSpPr/>
            <p:nvPr/>
          </p:nvSpPr>
          <p:spPr bwMode="auto">
            <a:xfrm>
              <a:off x="2694862" y="3151823"/>
              <a:ext cx="1516250" cy="1516250"/>
            </a:xfrm>
            <a:prstGeom prst="ellipse">
              <a:avLst/>
            </a:prstGeom>
            <a:solidFill>
              <a:srgbClr val="FCEEA2"/>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effectLst/>
                <a:latin typeface="Times New Roman" charset="0"/>
              </a:endParaRPr>
            </a:p>
          </p:txBody>
        </p:sp>
        <p:sp>
          <p:nvSpPr>
            <p:cNvPr id="80" name="Ellipse 79">
              <a:extLst>
                <a:ext uri="{FF2B5EF4-FFF2-40B4-BE49-F238E27FC236}">
                  <a16:creationId xmlns:a16="http://schemas.microsoft.com/office/drawing/2014/main" id="{44D3B23F-B75A-4107-842E-6A899C818A78}"/>
                </a:ext>
              </a:extLst>
            </p:cNvPr>
            <p:cNvSpPr/>
            <p:nvPr/>
          </p:nvSpPr>
          <p:spPr bwMode="auto">
            <a:xfrm>
              <a:off x="3016229" y="3453539"/>
              <a:ext cx="875654" cy="875654"/>
            </a:xfrm>
            <a:prstGeom prst="ellipse">
              <a:avLst/>
            </a:prstGeom>
            <a:solidFill>
              <a:srgbClr val="FDF6D1"/>
            </a:solidFill>
            <a:ln w="12700" cap="sq" cmpd="sng" algn="ctr">
              <a:solidFill>
                <a:schemeClr val="tx1">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effectLst/>
                <a:latin typeface="Times New Roman" charset="0"/>
              </a:endParaRPr>
            </a:p>
          </p:txBody>
        </p:sp>
        <p:sp>
          <p:nvSpPr>
            <p:cNvPr id="81" name="Ellipse 80">
              <a:extLst>
                <a:ext uri="{FF2B5EF4-FFF2-40B4-BE49-F238E27FC236}">
                  <a16:creationId xmlns:a16="http://schemas.microsoft.com/office/drawing/2014/main" id="{AFFE49EB-8027-4223-98B8-A9082AA6D659}"/>
                </a:ext>
              </a:extLst>
            </p:cNvPr>
            <p:cNvSpPr/>
            <p:nvPr/>
          </p:nvSpPr>
          <p:spPr bwMode="auto">
            <a:xfrm>
              <a:off x="3411436" y="3848746"/>
              <a:ext cx="85240" cy="85240"/>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82" name="Freihandform: Form 81">
              <a:extLst>
                <a:ext uri="{FF2B5EF4-FFF2-40B4-BE49-F238E27FC236}">
                  <a16:creationId xmlns:a16="http://schemas.microsoft.com/office/drawing/2014/main" id="{03E8C12D-3C38-484D-A6B0-0E147CC3E71F}"/>
                </a:ext>
              </a:extLst>
            </p:cNvPr>
            <p:cNvSpPr/>
            <p:nvPr/>
          </p:nvSpPr>
          <p:spPr bwMode="auto">
            <a:xfrm rot="20950430">
              <a:off x="3413760" y="3320824"/>
              <a:ext cx="443758" cy="302793"/>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663" h="949857">
                  <a:moveTo>
                    <a:pt x="307116" y="73945"/>
                  </a:moveTo>
                  <a:cubicBezTo>
                    <a:pt x="193473" y="148269"/>
                    <a:pt x="-16422" y="394456"/>
                    <a:pt x="1025" y="476901"/>
                  </a:cubicBezTo>
                  <a:cubicBezTo>
                    <a:pt x="18472" y="559347"/>
                    <a:pt x="247377" y="490030"/>
                    <a:pt x="411800" y="568618"/>
                  </a:cubicBezTo>
                  <a:cubicBezTo>
                    <a:pt x="576223" y="647206"/>
                    <a:pt x="897695" y="974074"/>
                    <a:pt x="987561" y="948429"/>
                  </a:cubicBezTo>
                  <a:cubicBezTo>
                    <a:pt x="1077427" y="922784"/>
                    <a:pt x="979411" y="496761"/>
                    <a:pt x="950997" y="414749"/>
                  </a:cubicBezTo>
                  <a:cubicBezTo>
                    <a:pt x="922583" y="332737"/>
                    <a:pt x="790196" y="87756"/>
                    <a:pt x="682883" y="30955"/>
                  </a:cubicBezTo>
                  <a:cubicBezTo>
                    <a:pt x="575570" y="-25846"/>
                    <a:pt x="420759" y="-379"/>
                    <a:pt x="307116" y="73945"/>
                  </a:cubicBezTo>
                  <a:close/>
                </a:path>
              </a:pathLst>
            </a:custGeom>
            <a:no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sp>
          <p:nvSpPr>
            <p:cNvPr id="83" name="Textfeld 82">
              <a:extLst>
                <a:ext uri="{FF2B5EF4-FFF2-40B4-BE49-F238E27FC236}">
                  <a16:creationId xmlns:a16="http://schemas.microsoft.com/office/drawing/2014/main" id="{09CD5588-42BD-4058-85E5-F060ABB2BB70}"/>
                </a:ext>
              </a:extLst>
            </p:cNvPr>
            <p:cNvSpPr txBox="1"/>
            <p:nvPr/>
          </p:nvSpPr>
          <p:spPr>
            <a:xfrm>
              <a:off x="3450034" y="3285518"/>
              <a:ext cx="407484" cy="276999"/>
            </a:xfrm>
            <a:prstGeom prst="rect">
              <a:avLst/>
            </a:prstGeom>
            <a:noFill/>
          </p:spPr>
          <p:txBody>
            <a:bodyPr wrap="none" rtlCol="0">
              <a:spAutoFit/>
            </a:bodyPr>
            <a:lstStyle/>
            <a:p>
              <a:pPr algn="ctr"/>
              <a:r>
                <a:rPr lang="de-DE" sz="1200" dirty="0">
                  <a:latin typeface="+mn-lt"/>
                </a:rPr>
                <a:t>GE</a:t>
              </a:r>
            </a:p>
          </p:txBody>
        </p:sp>
        <p:sp>
          <p:nvSpPr>
            <p:cNvPr id="84" name="Freihandform: Form 83">
              <a:extLst>
                <a:ext uri="{FF2B5EF4-FFF2-40B4-BE49-F238E27FC236}">
                  <a16:creationId xmlns:a16="http://schemas.microsoft.com/office/drawing/2014/main" id="{946787FF-1E46-4ED0-A006-0F187FDCE72A}"/>
                </a:ext>
              </a:extLst>
            </p:cNvPr>
            <p:cNvSpPr/>
            <p:nvPr/>
          </p:nvSpPr>
          <p:spPr bwMode="auto">
            <a:xfrm rot="7304302">
              <a:off x="3479464" y="4459414"/>
              <a:ext cx="443758" cy="302793"/>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663" h="949857">
                  <a:moveTo>
                    <a:pt x="307116" y="73945"/>
                  </a:moveTo>
                  <a:cubicBezTo>
                    <a:pt x="193473" y="148269"/>
                    <a:pt x="-16422" y="394456"/>
                    <a:pt x="1025" y="476901"/>
                  </a:cubicBezTo>
                  <a:cubicBezTo>
                    <a:pt x="18472" y="559347"/>
                    <a:pt x="247377" y="490030"/>
                    <a:pt x="411800" y="568618"/>
                  </a:cubicBezTo>
                  <a:cubicBezTo>
                    <a:pt x="576223" y="647206"/>
                    <a:pt x="897695" y="974074"/>
                    <a:pt x="987561" y="948429"/>
                  </a:cubicBezTo>
                  <a:cubicBezTo>
                    <a:pt x="1077427" y="922784"/>
                    <a:pt x="979411" y="496761"/>
                    <a:pt x="950997" y="414749"/>
                  </a:cubicBezTo>
                  <a:cubicBezTo>
                    <a:pt x="922583" y="332737"/>
                    <a:pt x="790196" y="87756"/>
                    <a:pt x="682883" y="30955"/>
                  </a:cubicBezTo>
                  <a:cubicBezTo>
                    <a:pt x="575570" y="-25846"/>
                    <a:pt x="420759" y="-379"/>
                    <a:pt x="307116" y="73945"/>
                  </a:cubicBezTo>
                  <a:close/>
                </a:path>
              </a:pathLst>
            </a:custGeom>
            <a:no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sp>
          <p:nvSpPr>
            <p:cNvPr id="85" name="Freihandform: Form 84">
              <a:extLst>
                <a:ext uri="{FF2B5EF4-FFF2-40B4-BE49-F238E27FC236}">
                  <a16:creationId xmlns:a16="http://schemas.microsoft.com/office/drawing/2014/main" id="{92613EC4-C42F-4074-9BEA-45ED0D0D3188}"/>
                </a:ext>
              </a:extLst>
            </p:cNvPr>
            <p:cNvSpPr/>
            <p:nvPr/>
          </p:nvSpPr>
          <p:spPr bwMode="auto">
            <a:xfrm rot="13478313">
              <a:off x="2125852" y="3813739"/>
              <a:ext cx="431632" cy="356310"/>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 name="connsiteX0" fmla="*/ 310022 w 1024596"/>
                <a:gd name="connsiteY0" fmla="*/ 21737 h 1087853"/>
                <a:gd name="connsiteX1" fmla="*/ 958 w 1024596"/>
                <a:gd name="connsiteY1" fmla="*/ 614897 h 1087853"/>
                <a:gd name="connsiteX2" fmla="*/ 411733 w 1024596"/>
                <a:gd name="connsiteY2" fmla="*/ 706614 h 1087853"/>
                <a:gd name="connsiteX3" fmla="*/ 987494 w 1024596"/>
                <a:gd name="connsiteY3" fmla="*/ 1086425 h 1087853"/>
                <a:gd name="connsiteX4" fmla="*/ 950930 w 1024596"/>
                <a:gd name="connsiteY4" fmla="*/ 552745 h 1087853"/>
                <a:gd name="connsiteX5" fmla="*/ 682816 w 1024596"/>
                <a:gd name="connsiteY5" fmla="*/ 168951 h 1087853"/>
                <a:gd name="connsiteX6" fmla="*/ 310022 w 1024596"/>
                <a:gd name="connsiteY6" fmla="*/ 21737 h 1087853"/>
                <a:gd name="connsiteX0" fmla="*/ 310128 w 1024702"/>
                <a:gd name="connsiteY0" fmla="*/ 32469 h 1098585"/>
                <a:gd name="connsiteX1" fmla="*/ 1064 w 1024702"/>
                <a:gd name="connsiteY1" fmla="*/ 625629 h 1098585"/>
                <a:gd name="connsiteX2" fmla="*/ 411839 w 1024702"/>
                <a:gd name="connsiteY2" fmla="*/ 717346 h 1098585"/>
                <a:gd name="connsiteX3" fmla="*/ 987600 w 1024702"/>
                <a:gd name="connsiteY3" fmla="*/ 1097157 h 1098585"/>
                <a:gd name="connsiteX4" fmla="*/ 951036 w 1024702"/>
                <a:gd name="connsiteY4" fmla="*/ 563477 h 1098585"/>
                <a:gd name="connsiteX5" fmla="*/ 823774 w 1024702"/>
                <a:gd name="connsiteY5" fmla="*/ 129379 h 1098585"/>
                <a:gd name="connsiteX6" fmla="*/ 310128 w 1024702"/>
                <a:gd name="connsiteY6" fmla="*/ 32469 h 1098585"/>
                <a:gd name="connsiteX0" fmla="*/ 310128 w 996663"/>
                <a:gd name="connsiteY0" fmla="*/ 32469 h 1117739"/>
                <a:gd name="connsiteX1" fmla="*/ 1064 w 996663"/>
                <a:gd name="connsiteY1" fmla="*/ 625629 h 1117739"/>
                <a:gd name="connsiteX2" fmla="*/ 411839 w 996663"/>
                <a:gd name="connsiteY2" fmla="*/ 717346 h 1117739"/>
                <a:gd name="connsiteX3" fmla="*/ 797710 w 996663"/>
                <a:gd name="connsiteY3" fmla="*/ 980016 h 1117739"/>
                <a:gd name="connsiteX4" fmla="*/ 987600 w 996663"/>
                <a:gd name="connsiteY4" fmla="*/ 1097157 h 1117739"/>
                <a:gd name="connsiteX5" fmla="*/ 951036 w 996663"/>
                <a:gd name="connsiteY5" fmla="*/ 563477 h 1117739"/>
                <a:gd name="connsiteX6" fmla="*/ 823774 w 996663"/>
                <a:gd name="connsiteY6" fmla="*/ 129379 h 1117739"/>
                <a:gd name="connsiteX7" fmla="*/ 310128 w 996663"/>
                <a:gd name="connsiteY7" fmla="*/ 32469 h 111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663" h="1117739">
                  <a:moveTo>
                    <a:pt x="310128" y="32469"/>
                  </a:moveTo>
                  <a:cubicBezTo>
                    <a:pt x="173010" y="115177"/>
                    <a:pt x="-15888" y="511483"/>
                    <a:pt x="1064" y="625629"/>
                  </a:cubicBezTo>
                  <a:cubicBezTo>
                    <a:pt x="18016" y="739775"/>
                    <a:pt x="279065" y="658282"/>
                    <a:pt x="411839" y="717346"/>
                  </a:cubicBezTo>
                  <a:cubicBezTo>
                    <a:pt x="544613" y="776410"/>
                    <a:pt x="701750" y="916714"/>
                    <a:pt x="797710" y="980016"/>
                  </a:cubicBezTo>
                  <a:cubicBezTo>
                    <a:pt x="893670" y="1043318"/>
                    <a:pt x="962046" y="1166580"/>
                    <a:pt x="987600" y="1097157"/>
                  </a:cubicBezTo>
                  <a:cubicBezTo>
                    <a:pt x="1013154" y="1027734"/>
                    <a:pt x="979450" y="645489"/>
                    <a:pt x="951036" y="563477"/>
                  </a:cubicBezTo>
                  <a:cubicBezTo>
                    <a:pt x="922622" y="481465"/>
                    <a:pt x="930592" y="217880"/>
                    <a:pt x="823774" y="129379"/>
                  </a:cubicBezTo>
                  <a:cubicBezTo>
                    <a:pt x="716956" y="40878"/>
                    <a:pt x="447246" y="-50239"/>
                    <a:pt x="310128" y="32469"/>
                  </a:cubicBezTo>
                  <a:close/>
                </a:path>
              </a:pathLst>
            </a:custGeom>
            <a:no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sp>
          <p:nvSpPr>
            <p:cNvPr id="86" name="Freihandform: Form 85">
              <a:extLst>
                <a:ext uri="{FF2B5EF4-FFF2-40B4-BE49-F238E27FC236}">
                  <a16:creationId xmlns:a16="http://schemas.microsoft.com/office/drawing/2014/main" id="{B27C8D41-F866-4275-AF49-03E80B3BC271}"/>
                </a:ext>
              </a:extLst>
            </p:cNvPr>
            <p:cNvSpPr/>
            <p:nvPr/>
          </p:nvSpPr>
          <p:spPr bwMode="auto">
            <a:xfrm rot="16200000">
              <a:off x="2338537" y="2528337"/>
              <a:ext cx="443338" cy="307151"/>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 name="connsiteX0" fmla="*/ 307460 w 1023693"/>
                <a:gd name="connsiteY0" fmla="*/ 73945 h 963528"/>
                <a:gd name="connsiteX1" fmla="*/ 1369 w 1023693"/>
                <a:gd name="connsiteY1" fmla="*/ 476901 h 963528"/>
                <a:gd name="connsiteX2" fmla="*/ 430035 w 1023693"/>
                <a:gd name="connsiteY2" fmla="*/ 787410 h 963528"/>
                <a:gd name="connsiteX3" fmla="*/ 987905 w 1023693"/>
                <a:gd name="connsiteY3" fmla="*/ 948429 h 963528"/>
                <a:gd name="connsiteX4" fmla="*/ 951341 w 1023693"/>
                <a:gd name="connsiteY4" fmla="*/ 414749 h 963528"/>
                <a:gd name="connsiteX5" fmla="*/ 683227 w 1023693"/>
                <a:gd name="connsiteY5" fmla="*/ 30955 h 963528"/>
                <a:gd name="connsiteX6" fmla="*/ 307460 w 1023693"/>
                <a:gd name="connsiteY6" fmla="*/ 73945 h 96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3693" h="963528">
                  <a:moveTo>
                    <a:pt x="307460" y="73945"/>
                  </a:moveTo>
                  <a:cubicBezTo>
                    <a:pt x="193817" y="148269"/>
                    <a:pt x="-19060" y="357990"/>
                    <a:pt x="1369" y="476901"/>
                  </a:cubicBezTo>
                  <a:cubicBezTo>
                    <a:pt x="21798" y="595812"/>
                    <a:pt x="265612" y="708822"/>
                    <a:pt x="430035" y="787410"/>
                  </a:cubicBezTo>
                  <a:cubicBezTo>
                    <a:pt x="594458" y="865998"/>
                    <a:pt x="901021" y="1010539"/>
                    <a:pt x="987905" y="948429"/>
                  </a:cubicBezTo>
                  <a:cubicBezTo>
                    <a:pt x="1074789" y="886319"/>
                    <a:pt x="979755" y="496761"/>
                    <a:pt x="951341" y="414749"/>
                  </a:cubicBezTo>
                  <a:cubicBezTo>
                    <a:pt x="922927" y="332737"/>
                    <a:pt x="790540" y="87756"/>
                    <a:pt x="683227" y="30955"/>
                  </a:cubicBezTo>
                  <a:cubicBezTo>
                    <a:pt x="575914" y="-25846"/>
                    <a:pt x="421103" y="-379"/>
                    <a:pt x="307460" y="73945"/>
                  </a:cubicBezTo>
                  <a:close/>
                </a:path>
              </a:pathLst>
            </a:custGeom>
            <a:no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sp>
          <p:nvSpPr>
            <p:cNvPr id="87" name="Freihandform: Form 86">
              <a:extLst>
                <a:ext uri="{FF2B5EF4-FFF2-40B4-BE49-F238E27FC236}">
                  <a16:creationId xmlns:a16="http://schemas.microsoft.com/office/drawing/2014/main" id="{111FC3B3-5908-428C-ADEE-BFF527CE32AC}"/>
                </a:ext>
              </a:extLst>
            </p:cNvPr>
            <p:cNvSpPr/>
            <p:nvPr/>
          </p:nvSpPr>
          <p:spPr bwMode="auto">
            <a:xfrm rot="1282926">
              <a:off x="5043410" y="3752479"/>
              <a:ext cx="443758" cy="302793"/>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663" h="949857">
                  <a:moveTo>
                    <a:pt x="307116" y="73945"/>
                  </a:moveTo>
                  <a:cubicBezTo>
                    <a:pt x="193473" y="148269"/>
                    <a:pt x="-16422" y="394456"/>
                    <a:pt x="1025" y="476901"/>
                  </a:cubicBezTo>
                  <a:cubicBezTo>
                    <a:pt x="18472" y="559347"/>
                    <a:pt x="247377" y="490030"/>
                    <a:pt x="411800" y="568618"/>
                  </a:cubicBezTo>
                  <a:cubicBezTo>
                    <a:pt x="576223" y="647206"/>
                    <a:pt x="897695" y="974074"/>
                    <a:pt x="987561" y="948429"/>
                  </a:cubicBezTo>
                  <a:cubicBezTo>
                    <a:pt x="1077427" y="922784"/>
                    <a:pt x="979411" y="496761"/>
                    <a:pt x="950997" y="414749"/>
                  </a:cubicBezTo>
                  <a:cubicBezTo>
                    <a:pt x="922583" y="332737"/>
                    <a:pt x="790196" y="87756"/>
                    <a:pt x="682883" y="30955"/>
                  </a:cubicBezTo>
                  <a:cubicBezTo>
                    <a:pt x="575570" y="-25846"/>
                    <a:pt x="420759" y="-379"/>
                    <a:pt x="307116" y="73945"/>
                  </a:cubicBezTo>
                  <a:close/>
                </a:path>
              </a:pathLst>
            </a:custGeom>
            <a:no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sp>
          <p:nvSpPr>
            <p:cNvPr id="88" name="Textfeld 87">
              <a:extLst>
                <a:ext uri="{FF2B5EF4-FFF2-40B4-BE49-F238E27FC236}">
                  <a16:creationId xmlns:a16="http://schemas.microsoft.com/office/drawing/2014/main" id="{1ACB7E32-25A3-435B-9AD4-82AB4329AFA3}"/>
                </a:ext>
              </a:extLst>
            </p:cNvPr>
            <p:cNvSpPr txBox="1"/>
            <p:nvPr/>
          </p:nvSpPr>
          <p:spPr>
            <a:xfrm>
              <a:off x="2068980" y="3848746"/>
              <a:ext cx="415499" cy="276999"/>
            </a:xfrm>
            <a:prstGeom prst="rect">
              <a:avLst/>
            </a:prstGeom>
            <a:noFill/>
          </p:spPr>
          <p:txBody>
            <a:bodyPr wrap="none" rtlCol="0">
              <a:spAutoFit/>
            </a:bodyPr>
            <a:lstStyle/>
            <a:p>
              <a:pPr algn="ctr"/>
              <a:r>
                <a:rPr lang="de-DE" sz="1200" dirty="0">
                  <a:latin typeface="+mn-lt"/>
                </a:rPr>
                <a:t>MA</a:t>
              </a:r>
            </a:p>
          </p:txBody>
        </p:sp>
        <p:sp>
          <p:nvSpPr>
            <p:cNvPr id="89" name="Textfeld 88">
              <a:extLst>
                <a:ext uri="{FF2B5EF4-FFF2-40B4-BE49-F238E27FC236}">
                  <a16:creationId xmlns:a16="http://schemas.microsoft.com/office/drawing/2014/main" id="{BF4B1197-EDD8-46D2-8B99-533B33720C59}"/>
                </a:ext>
              </a:extLst>
            </p:cNvPr>
            <p:cNvSpPr txBox="1"/>
            <p:nvPr/>
          </p:nvSpPr>
          <p:spPr>
            <a:xfrm>
              <a:off x="3459516" y="4587729"/>
              <a:ext cx="423513" cy="276999"/>
            </a:xfrm>
            <a:prstGeom prst="rect">
              <a:avLst/>
            </a:prstGeom>
            <a:noFill/>
          </p:spPr>
          <p:txBody>
            <a:bodyPr wrap="none" rtlCol="0">
              <a:spAutoFit/>
            </a:bodyPr>
            <a:lstStyle/>
            <a:p>
              <a:pPr algn="ctr"/>
              <a:r>
                <a:rPr lang="de-DE" sz="1200" dirty="0">
                  <a:latin typeface="+mn-lt"/>
                </a:rPr>
                <a:t>MD</a:t>
              </a:r>
            </a:p>
          </p:txBody>
        </p:sp>
        <p:sp>
          <p:nvSpPr>
            <p:cNvPr id="90" name="Textfeld 89">
              <a:extLst>
                <a:ext uri="{FF2B5EF4-FFF2-40B4-BE49-F238E27FC236}">
                  <a16:creationId xmlns:a16="http://schemas.microsoft.com/office/drawing/2014/main" id="{D1FD0E20-469E-42BE-AE25-A79EE73FDC9E}"/>
                </a:ext>
              </a:extLst>
            </p:cNvPr>
            <p:cNvSpPr txBox="1"/>
            <p:nvPr/>
          </p:nvSpPr>
          <p:spPr>
            <a:xfrm>
              <a:off x="2334291" y="2527459"/>
              <a:ext cx="423514" cy="276999"/>
            </a:xfrm>
            <a:prstGeom prst="rect">
              <a:avLst/>
            </a:prstGeom>
            <a:noFill/>
          </p:spPr>
          <p:txBody>
            <a:bodyPr wrap="none" rtlCol="0">
              <a:spAutoFit/>
            </a:bodyPr>
            <a:lstStyle/>
            <a:p>
              <a:pPr algn="ctr"/>
              <a:r>
                <a:rPr lang="de-DE" sz="1200" dirty="0">
                  <a:latin typeface="+mn-lt"/>
                </a:rPr>
                <a:t>MR</a:t>
              </a:r>
            </a:p>
          </p:txBody>
        </p:sp>
        <p:sp>
          <p:nvSpPr>
            <p:cNvPr id="91" name="Textfeld 90">
              <a:extLst>
                <a:ext uri="{FF2B5EF4-FFF2-40B4-BE49-F238E27FC236}">
                  <a16:creationId xmlns:a16="http://schemas.microsoft.com/office/drawing/2014/main" id="{38818F2D-5303-4DA2-9D8C-5A3D0E3DF0DB}"/>
                </a:ext>
              </a:extLst>
            </p:cNvPr>
            <p:cNvSpPr txBox="1"/>
            <p:nvPr/>
          </p:nvSpPr>
          <p:spPr>
            <a:xfrm>
              <a:off x="5206688" y="3739661"/>
              <a:ext cx="397866" cy="276999"/>
            </a:xfrm>
            <a:prstGeom prst="rect">
              <a:avLst/>
            </a:prstGeom>
            <a:noFill/>
          </p:spPr>
          <p:txBody>
            <a:bodyPr wrap="none" rtlCol="0">
              <a:spAutoFit/>
            </a:bodyPr>
            <a:lstStyle/>
            <a:p>
              <a:pPr algn="ctr"/>
              <a:r>
                <a:rPr lang="de-DE" sz="1200" dirty="0">
                  <a:latin typeface="+mn-lt"/>
                </a:rPr>
                <a:t>KU</a:t>
              </a:r>
            </a:p>
          </p:txBody>
        </p:sp>
        <p:sp>
          <p:nvSpPr>
            <p:cNvPr id="92" name="Textfeld 91">
              <a:extLst>
                <a:ext uri="{FF2B5EF4-FFF2-40B4-BE49-F238E27FC236}">
                  <a16:creationId xmlns:a16="http://schemas.microsoft.com/office/drawing/2014/main" id="{CFE1AD47-DBFB-4F03-B937-AB89F4CA99C1}"/>
                </a:ext>
              </a:extLst>
            </p:cNvPr>
            <p:cNvSpPr txBox="1"/>
            <p:nvPr/>
          </p:nvSpPr>
          <p:spPr>
            <a:xfrm>
              <a:off x="2209257" y="5016381"/>
              <a:ext cx="250068" cy="215444"/>
            </a:xfrm>
            <a:prstGeom prst="rect">
              <a:avLst/>
            </a:prstGeom>
            <a:noFill/>
            <a:ln>
              <a:noFill/>
            </a:ln>
          </p:spPr>
          <p:txBody>
            <a:bodyPr wrap="none" lIns="0" tIns="0" rIns="0" bIns="0" rtlCol="0">
              <a:spAutoFit/>
            </a:bodyPr>
            <a:lstStyle/>
            <a:p>
              <a:pPr algn="ctr"/>
              <a:r>
                <a:rPr lang="de-DE" sz="1400" dirty="0">
                  <a:effectLst>
                    <a:outerShdw blurRad="38100" dist="38100" dir="2700000" algn="tl">
                      <a:srgbClr val="000000">
                        <a:alpha val="43137"/>
                      </a:srgbClr>
                    </a:outerShdw>
                  </a:effectLst>
                  <a:latin typeface="+mn-lt"/>
                </a:rPr>
                <a:t>W</a:t>
              </a:r>
              <a:r>
                <a:rPr lang="de-DE" sz="1400" baseline="-25000" dirty="0">
                  <a:effectLst>
                    <a:outerShdw blurRad="38100" dist="38100" dir="2700000" algn="tl">
                      <a:srgbClr val="000000">
                        <a:alpha val="43137"/>
                      </a:srgbClr>
                    </a:outerShdw>
                  </a:effectLst>
                  <a:latin typeface="+mn-lt"/>
                </a:rPr>
                <a:t>K</a:t>
              </a:r>
            </a:p>
          </p:txBody>
        </p:sp>
        <p:sp>
          <p:nvSpPr>
            <p:cNvPr id="93" name="Textfeld 92">
              <a:extLst>
                <a:ext uri="{FF2B5EF4-FFF2-40B4-BE49-F238E27FC236}">
                  <a16:creationId xmlns:a16="http://schemas.microsoft.com/office/drawing/2014/main" id="{97E53B1A-F0A8-4727-AB27-2437D0FD9B1C}"/>
                </a:ext>
              </a:extLst>
            </p:cNvPr>
            <p:cNvSpPr txBox="1"/>
            <p:nvPr/>
          </p:nvSpPr>
          <p:spPr>
            <a:xfrm>
              <a:off x="2439974" y="4786454"/>
              <a:ext cx="368691" cy="215444"/>
            </a:xfrm>
            <a:prstGeom prst="rect">
              <a:avLst/>
            </a:prstGeom>
            <a:noFill/>
            <a:ln>
              <a:noFill/>
            </a:ln>
          </p:spPr>
          <p:txBody>
            <a:bodyPr wrap="none" lIns="0" tIns="0" rIns="0" bIns="0" rtlCol="0">
              <a:spAutoFit/>
            </a:bodyPr>
            <a:lstStyle/>
            <a:p>
              <a:pPr algn="ctr"/>
              <a:r>
                <a:rPr lang="de-DE" sz="1400" dirty="0">
                  <a:effectLst>
                    <a:outerShdw blurRad="38100" dist="38100" dir="2700000" algn="tl">
                      <a:srgbClr val="000000">
                        <a:alpha val="43137"/>
                      </a:srgbClr>
                    </a:outerShdw>
                  </a:effectLst>
                  <a:latin typeface="+mn-lt"/>
                </a:rPr>
                <a:t>W</a:t>
              </a:r>
              <a:r>
                <a:rPr lang="de-DE" sz="1400" baseline="-25000" dirty="0">
                  <a:effectLst>
                    <a:outerShdw blurRad="38100" dist="38100" dir="2700000" algn="tl">
                      <a:srgbClr val="000000">
                        <a:alpha val="43137"/>
                      </a:srgbClr>
                    </a:outerShdw>
                  </a:effectLst>
                  <a:latin typeface="+mn-lt"/>
                </a:rPr>
                <a:t>WR</a:t>
              </a:r>
            </a:p>
          </p:txBody>
        </p:sp>
        <p:sp>
          <p:nvSpPr>
            <p:cNvPr id="94" name="Textfeld 93">
              <a:extLst>
                <a:ext uri="{FF2B5EF4-FFF2-40B4-BE49-F238E27FC236}">
                  <a16:creationId xmlns:a16="http://schemas.microsoft.com/office/drawing/2014/main" id="{E1455A32-DED2-4025-85EA-BDCB4762DA71}"/>
                </a:ext>
              </a:extLst>
            </p:cNvPr>
            <p:cNvSpPr txBox="1"/>
            <p:nvPr/>
          </p:nvSpPr>
          <p:spPr>
            <a:xfrm>
              <a:off x="2688525" y="4556527"/>
              <a:ext cx="357854" cy="215444"/>
            </a:xfrm>
            <a:prstGeom prst="rect">
              <a:avLst/>
            </a:prstGeom>
            <a:noFill/>
            <a:ln>
              <a:noFill/>
            </a:ln>
          </p:spPr>
          <p:txBody>
            <a:bodyPr wrap="none" lIns="0" tIns="0" rIns="0" bIns="0" rtlCol="0">
              <a:spAutoFit/>
            </a:bodyPr>
            <a:lstStyle/>
            <a:p>
              <a:pPr algn="ctr"/>
              <a:r>
                <a:rPr lang="de-DE" sz="1400" dirty="0">
                  <a:effectLst>
                    <a:outerShdw blurRad="38100" dist="38100" dir="2700000" algn="tl">
                      <a:srgbClr val="000000">
                        <a:alpha val="43137"/>
                      </a:srgbClr>
                    </a:outerShdw>
                  </a:effectLst>
                  <a:latin typeface="+mn-lt"/>
                </a:rPr>
                <a:t>W</a:t>
              </a:r>
              <a:r>
                <a:rPr lang="de-DE" sz="1400" baseline="-25000" dirty="0">
                  <a:effectLst>
                    <a:outerShdw blurRad="38100" dist="38100" dir="2700000" algn="tl">
                      <a:srgbClr val="000000">
                        <a:alpha val="43137"/>
                      </a:srgbClr>
                    </a:outerShdw>
                  </a:effectLst>
                  <a:latin typeface="+mn-lt"/>
                </a:rPr>
                <a:t>WA</a:t>
              </a:r>
            </a:p>
          </p:txBody>
        </p:sp>
        <p:sp>
          <p:nvSpPr>
            <p:cNvPr id="95" name="Textfeld 94">
              <a:extLst>
                <a:ext uri="{FF2B5EF4-FFF2-40B4-BE49-F238E27FC236}">
                  <a16:creationId xmlns:a16="http://schemas.microsoft.com/office/drawing/2014/main" id="{27A85A85-D111-46AD-8462-8A09C87FFAF8}"/>
                </a:ext>
              </a:extLst>
            </p:cNvPr>
            <p:cNvSpPr txBox="1"/>
            <p:nvPr/>
          </p:nvSpPr>
          <p:spPr>
            <a:xfrm>
              <a:off x="3225621" y="4054855"/>
              <a:ext cx="343043" cy="215444"/>
            </a:xfrm>
            <a:prstGeom prst="rect">
              <a:avLst/>
            </a:prstGeom>
            <a:noFill/>
            <a:ln>
              <a:noFill/>
            </a:ln>
          </p:spPr>
          <p:txBody>
            <a:bodyPr wrap="none" lIns="0" tIns="0" rIns="0" bIns="0" rtlCol="0">
              <a:spAutoFit/>
            </a:bodyPr>
            <a:lstStyle/>
            <a:p>
              <a:pPr algn="ctr"/>
              <a:r>
                <a:rPr lang="de-DE" sz="1400" dirty="0">
                  <a:effectLst>
                    <a:outerShdw blurRad="38100" dist="38100" dir="2700000" algn="tl">
                      <a:srgbClr val="000000">
                        <a:alpha val="43137"/>
                      </a:srgbClr>
                    </a:outerShdw>
                  </a:effectLst>
                  <a:latin typeface="+mn-lt"/>
                </a:rPr>
                <a:t>W</a:t>
              </a:r>
              <a:r>
                <a:rPr lang="de-DE" sz="1400" baseline="-25000" dirty="0">
                  <a:effectLst>
                    <a:outerShdw blurRad="38100" dist="38100" dir="2700000" algn="tl">
                      <a:srgbClr val="000000">
                        <a:alpha val="43137"/>
                      </a:srgbClr>
                    </a:outerShdw>
                  </a:effectLst>
                  <a:latin typeface="+mn-lt"/>
                </a:rPr>
                <a:t>GE</a:t>
              </a:r>
            </a:p>
          </p:txBody>
        </p:sp>
        <p:sp>
          <p:nvSpPr>
            <p:cNvPr id="96" name="Textfeld 95">
              <a:extLst>
                <a:ext uri="{FF2B5EF4-FFF2-40B4-BE49-F238E27FC236}">
                  <a16:creationId xmlns:a16="http://schemas.microsoft.com/office/drawing/2014/main" id="{A0602884-2281-4FF1-9A15-9A0C20B968FF}"/>
                </a:ext>
              </a:extLst>
            </p:cNvPr>
            <p:cNvSpPr txBox="1"/>
            <p:nvPr/>
          </p:nvSpPr>
          <p:spPr>
            <a:xfrm>
              <a:off x="2973147" y="4305691"/>
              <a:ext cx="355867" cy="215444"/>
            </a:xfrm>
            <a:prstGeom prst="rect">
              <a:avLst/>
            </a:prstGeom>
            <a:noFill/>
            <a:ln>
              <a:noFill/>
            </a:ln>
          </p:spPr>
          <p:txBody>
            <a:bodyPr wrap="none" lIns="0" tIns="0" rIns="0" bIns="0" rtlCol="0">
              <a:spAutoFit/>
            </a:bodyPr>
            <a:lstStyle/>
            <a:p>
              <a:pPr algn="ctr"/>
              <a:r>
                <a:rPr lang="de-DE" sz="1400" dirty="0">
                  <a:effectLst>
                    <a:outerShdw blurRad="38100" dist="38100" dir="2700000" algn="tl">
                      <a:srgbClr val="000000">
                        <a:alpha val="43137"/>
                      </a:srgbClr>
                    </a:outerShdw>
                  </a:effectLst>
                  <a:latin typeface="+mn-lt"/>
                </a:rPr>
                <a:t>W</a:t>
              </a:r>
              <a:r>
                <a:rPr lang="de-DE" sz="1400" baseline="-25000" dirty="0">
                  <a:effectLst>
                    <a:outerShdw blurRad="38100" dist="38100" dir="2700000" algn="tl">
                      <a:srgbClr val="000000">
                        <a:alpha val="43137"/>
                      </a:srgbClr>
                    </a:outerShdw>
                  </a:effectLst>
                  <a:latin typeface="+mn-lt"/>
                </a:rPr>
                <a:t>MD</a:t>
              </a:r>
            </a:p>
          </p:txBody>
        </p:sp>
        <p:sp>
          <p:nvSpPr>
            <p:cNvPr id="97" name="Freihandform: Form 96">
              <a:extLst>
                <a:ext uri="{FF2B5EF4-FFF2-40B4-BE49-F238E27FC236}">
                  <a16:creationId xmlns:a16="http://schemas.microsoft.com/office/drawing/2014/main" id="{4641923C-D3E1-4E62-A18F-6D7768D5B6CB}"/>
                </a:ext>
              </a:extLst>
            </p:cNvPr>
            <p:cNvSpPr/>
            <p:nvPr/>
          </p:nvSpPr>
          <p:spPr bwMode="auto">
            <a:xfrm rot="16200000">
              <a:off x="2440735" y="2669015"/>
              <a:ext cx="250734" cy="222125"/>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 name="connsiteX0" fmla="*/ 307460 w 1023693"/>
                <a:gd name="connsiteY0" fmla="*/ 73945 h 963528"/>
                <a:gd name="connsiteX1" fmla="*/ 1369 w 1023693"/>
                <a:gd name="connsiteY1" fmla="*/ 476901 h 963528"/>
                <a:gd name="connsiteX2" fmla="*/ 430035 w 1023693"/>
                <a:gd name="connsiteY2" fmla="*/ 787410 h 963528"/>
                <a:gd name="connsiteX3" fmla="*/ 987905 w 1023693"/>
                <a:gd name="connsiteY3" fmla="*/ 948429 h 963528"/>
                <a:gd name="connsiteX4" fmla="*/ 951341 w 1023693"/>
                <a:gd name="connsiteY4" fmla="*/ 414749 h 963528"/>
                <a:gd name="connsiteX5" fmla="*/ 683227 w 1023693"/>
                <a:gd name="connsiteY5" fmla="*/ 30955 h 963528"/>
                <a:gd name="connsiteX6" fmla="*/ 307460 w 1023693"/>
                <a:gd name="connsiteY6" fmla="*/ 73945 h 963528"/>
                <a:gd name="connsiteX0" fmla="*/ 311759 w 1027992"/>
                <a:gd name="connsiteY0" fmla="*/ 73945 h 963528"/>
                <a:gd name="connsiteX1" fmla="*/ 196498 w 1027992"/>
                <a:gd name="connsiteY1" fmla="*/ 152219 h 963528"/>
                <a:gd name="connsiteX2" fmla="*/ 5668 w 1027992"/>
                <a:gd name="connsiteY2" fmla="*/ 476901 h 963528"/>
                <a:gd name="connsiteX3" fmla="*/ 434334 w 1027992"/>
                <a:gd name="connsiteY3" fmla="*/ 787410 h 963528"/>
                <a:gd name="connsiteX4" fmla="*/ 992204 w 1027992"/>
                <a:gd name="connsiteY4" fmla="*/ 948429 h 963528"/>
                <a:gd name="connsiteX5" fmla="*/ 955640 w 1027992"/>
                <a:gd name="connsiteY5" fmla="*/ 414749 h 963528"/>
                <a:gd name="connsiteX6" fmla="*/ 687526 w 1027992"/>
                <a:gd name="connsiteY6" fmla="*/ 30955 h 963528"/>
                <a:gd name="connsiteX7" fmla="*/ 311759 w 1027992"/>
                <a:gd name="connsiteY7" fmla="*/ 73945 h 963528"/>
                <a:gd name="connsiteX0" fmla="*/ 311759 w 1017384"/>
                <a:gd name="connsiteY0" fmla="*/ 73945 h 967449"/>
                <a:gd name="connsiteX1" fmla="*/ 196498 w 1017384"/>
                <a:gd name="connsiteY1" fmla="*/ 152219 h 967449"/>
                <a:gd name="connsiteX2" fmla="*/ 5668 w 1017384"/>
                <a:gd name="connsiteY2" fmla="*/ 476901 h 967449"/>
                <a:gd name="connsiteX3" fmla="*/ 434334 w 1017384"/>
                <a:gd name="connsiteY3" fmla="*/ 787410 h 967449"/>
                <a:gd name="connsiteX4" fmla="*/ 578959 w 1017384"/>
                <a:gd name="connsiteY4" fmla="*/ 842644 h 967449"/>
                <a:gd name="connsiteX5" fmla="*/ 992204 w 1017384"/>
                <a:gd name="connsiteY5" fmla="*/ 948429 h 967449"/>
                <a:gd name="connsiteX6" fmla="*/ 955640 w 1017384"/>
                <a:gd name="connsiteY6" fmla="*/ 414749 h 967449"/>
                <a:gd name="connsiteX7" fmla="*/ 687526 w 1017384"/>
                <a:gd name="connsiteY7" fmla="*/ 30955 h 967449"/>
                <a:gd name="connsiteX8" fmla="*/ 311759 w 1017384"/>
                <a:gd name="connsiteY8" fmla="*/ 73945 h 967449"/>
                <a:gd name="connsiteX0" fmla="*/ 311759 w 956912"/>
                <a:gd name="connsiteY0" fmla="*/ 73945 h 869638"/>
                <a:gd name="connsiteX1" fmla="*/ 196498 w 956912"/>
                <a:gd name="connsiteY1" fmla="*/ 152219 h 869638"/>
                <a:gd name="connsiteX2" fmla="*/ 5668 w 956912"/>
                <a:gd name="connsiteY2" fmla="*/ 476901 h 869638"/>
                <a:gd name="connsiteX3" fmla="*/ 434334 w 956912"/>
                <a:gd name="connsiteY3" fmla="*/ 787410 h 869638"/>
                <a:gd name="connsiteX4" fmla="*/ 578959 w 956912"/>
                <a:gd name="connsiteY4" fmla="*/ 842644 h 869638"/>
                <a:gd name="connsiteX5" fmla="*/ 955640 w 956912"/>
                <a:gd name="connsiteY5" fmla="*/ 414749 h 869638"/>
                <a:gd name="connsiteX6" fmla="*/ 687526 w 956912"/>
                <a:gd name="connsiteY6" fmla="*/ 30955 h 869638"/>
                <a:gd name="connsiteX7" fmla="*/ 311759 w 956912"/>
                <a:gd name="connsiteY7" fmla="*/ 73945 h 869638"/>
                <a:gd name="connsiteX0" fmla="*/ 311759 w 697884"/>
                <a:gd name="connsiteY0" fmla="*/ 73945 h 897996"/>
                <a:gd name="connsiteX1" fmla="*/ 196498 w 697884"/>
                <a:gd name="connsiteY1" fmla="*/ 152219 h 897996"/>
                <a:gd name="connsiteX2" fmla="*/ 5668 w 697884"/>
                <a:gd name="connsiteY2" fmla="*/ 476901 h 897996"/>
                <a:gd name="connsiteX3" fmla="*/ 434334 w 697884"/>
                <a:gd name="connsiteY3" fmla="*/ 787410 h 897996"/>
                <a:gd name="connsiteX4" fmla="*/ 578959 w 697884"/>
                <a:gd name="connsiteY4" fmla="*/ 842644 h 897996"/>
                <a:gd name="connsiteX5" fmla="*/ 687526 w 697884"/>
                <a:gd name="connsiteY5" fmla="*/ 30955 h 897996"/>
                <a:gd name="connsiteX6" fmla="*/ 311759 w 697884"/>
                <a:gd name="connsiteY6" fmla="*/ 73945 h 897996"/>
                <a:gd name="connsiteX0" fmla="*/ 311759 w 578958"/>
                <a:gd name="connsiteY0" fmla="*/ 46569 h 870620"/>
                <a:gd name="connsiteX1" fmla="*/ 196498 w 578958"/>
                <a:gd name="connsiteY1" fmla="*/ 124843 h 870620"/>
                <a:gd name="connsiteX2" fmla="*/ 5668 w 578958"/>
                <a:gd name="connsiteY2" fmla="*/ 449525 h 870620"/>
                <a:gd name="connsiteX3" fmla="*/ 434334 w 578958"/>
                <a:gd name="connsiteY3" fmla="*/ 760034 h 870620"/>
                <a:gd name="connsiteX4" fmla="*/ 578959 w 578958"/>
                <a:gd name="connsiteY4" fmla="*/ 815268 h 870620"/>
                <a:gd name="connsiteX5" fmla="*/ 311759 w 578958"/>
                <a:gd name="connsiteY5" fmla="*/ 46569 h 870620"/>
                <a:gd name="connsiteX0" fmla="*/ 578959 w 578958"/>
                <a:gd name="connsiteY0" fmla="*/ 690425 h 745777"/>
                <a:gd name="connsiteX1" fmla="*/ 196498 w 578958"/>
                <a:gd name="connsiteY1" fmla="*/ 0 h 745777"/>
                <a:gd name="connsiteX2" fmla="*/ 5668 w 578958"/>
                <a:gd name="connsiteY2" fmla="*/ 324682 h 745777"/>
                <a:gd name="connsiteX3" fmla="*/ 434334 w 578958"/>
                <a:gd name="connsiteY3" fmla="*/ 635191 h 745777"/>
                <a:gd name="connsiteX4" fmla="*/ 578959 w 578958"/>
                <a:gd name="connsiteY4" fmla="*/ 690425 h 745777"/>
                <a:gd name="connsiteX0" fmla="*/ 578959 w 578958"/>
                <a:gd name="connsiteY0" fmla="*/ 690425 h 740297"/>
                <a:gd name="connsiteX1" fmla="*/ 196498 w 578958"/>
                <a:gd name="connsiteY1" fmla="*/ 0 h 740297"/>
                <a:gd name="connsiteX2" fmla="*/ 5668 w 578958"/>
                <a:gd name="connsiteY2" fmla="*/ 324682 h 740297"/>
                <a:gd name="connsiteX3" fmla="*/ 434334 w 578958"/>
                <a:gd name="connsiteY3" fmla="*/ 635191 h 740297"/>
                <a:gd name="connsiteX4" fmla="*/ 578959 w 578958"/>
                <a:gd name="connsiteY4" fmla="*/ 690425 h 740297"/>
                <a:gd name="connsiteX0" fmla="*/ 578959 w 578958"/>
                <a:gd name="connsiteY0" fmla="*/ 690425 h 696803"/>
                <a:gd name="connsiteX1" fmla="*/ 196498 w 578958"/>
                <a:gd name="connsiteY1" fmla="*/ 0 h 696803"/>
                <a:gd name="connsiteX2" fmla="*/ 5668 w 578958"/>
                <a:gd name="connsiteY2" fmla="*/ 324682 h 696803"/>
                <a:gd name="connsiteX3" fmla="*/ 578959 w 578958"/>
                <a:gd name="connsiteY3" fmla="*/ 690425 h 696803"/>
              </a:gdLst>
              <a:ahLst/>
              <a:cxnLst>
                <a:cxn ang="0">
                  <a:pos x="connsiteX0" y="connsiteY0"/>
                </a:cxn>
                <a:cxn ang="0">
                  <a:pos x="connsiteX1" y="connsiteY1"/>
                </a:cxn>
                <a:cxn ang="0">
                  <a:pos x="connsiteX2" y="connsiteY2"/>
                </a:cxn>
                <a:cxn ang="0">
                  <a:pos x="connsiteX3" y="connsiteY3"/>
                </a:cxn>
              </a:cxnLst>
              <a:rect l="l" t="t" r="r" b="b"/>
              <a:pathLst>
                <a:path w="578958" h="696803">
                  <a:moveTo>
                    <a:pt x="578959" y="690425"/>
                  </a:moveTo>
                  <a:cubicBezTo>
                    <a:pt x="539320" y="584560"/>
                    <a:pt x="292046" y="60957"/>
                    <a:pt x="196498" y="0"/>
                  </a:cubicBezTo>
                  <a:cubicBezTo>
                    <a:pt x="145483" y="67159"/>
                    <a:pt x="-33971" y="218817"/>
                    <a:pt x="5668" y="324682"/>
                  </a:cubicBezTo>
                  <a:cubicBezTo>
                    <a:pt x="69411" y="439753"/>
                    <a:pt x="547154" y="744539"/>
                    <a:pt x="578959" y="690425"/>
                  </a:cubicBezTo>
                  <a:close/>
                </a:path>
              </a:pathLst>
            </a:custGeom>
            <a:solidFill>
              <a:srgbClr val="7030A0"/>
            </a:solidFill>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sp>
          <p:nvSpPr>
            <p:cNvPr id="98" name="Freihandform: Form 97">
              <a:extLst>
                <a:ext uri="{FF2B5EF4-FFF2-40B4-BE49-F238E27FC236}">
                  <a16:creationId xmlns:a16="http://schemas.microsoft.com/office/drawing/2014/main" id="{B2C5B449-4FF9-4B2B-8307-0701C2C02611}"/>
                </a:ext>
              </a:extLst>
            </p:cNvPr>
            <p:cNvSpPr/>
            <p:nvPr/>
          </p:nvSpPr>
          <p:spPr bwMode="auto">
            <a:xfrm rot="13478313">
              <a:off x="2213703" y="3888102"/>
              <a:ext cx="343892" cy="244465"/>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 name="connsiteX0" fmla="*/ 310022 w 1024596"/>
                <a:gd name="connsiteY0" fmla="*/ 21737 h 1087853"/>
                <a:gd name="connsiteX1" fmla="*/ 958 w 1024596"/>
                <a:gd name="connsiteY1" fmla="*/ 614897 h 1087853"/>
                <a:gd name="connsiteX2" fmla="*/ 411733 w 1024596"/>
                <a:gd name="connsiteY2" fmla="*/ 706614 h 1087853"/>
                <a:gd name="connsiteX3" fmla="*/ 987494 w 1024596"/>
                <a:gd name="connsiteY3" fmla="*/ 1086425 h 1087853"/>
                <a:gd name="connsiteX4" fmla="*/ 950930 w 1024596"/>
                <a:gd name="connsiteY4" fmla="*/ 552745 h 1087853"/>
                <a:gd name="connsiteX5" fmla="*/ 682816 w 1024596"/>
                <a:gd name="connsiteY5" fmla="*/ 168951 h 1087853"/>
                <a:gd name="connsiteX6" fmla="*/ 310022 w 1024596"/>
                <a:gd name="connsiteY6" fmla="*/ 21737 h 1087853"/>
                <a:gd name="connsiteX0" fmla="*/ 310128 w 1024702"/>
                <a:gd name="connsiteY0" fmla="*/ 32469 h 1098585"/>
                <a:gd name="connsiteX1" fmla="*/ 1064 w 1024702"/>
                <a:gd name="connsiteY1" fmla="*/ 625629 h 1098585"/>
                <a:gd name="connsiteX2" fmla="*/ 411839 w 1024702"/>
                <a:gd name="connsiteY2" fmla="*/ 717346 h 1098585"/>
                <a:gd name="connsiteX3" fmla="*/ 987600 w 1024702"/>
                <a:gd name="connsiteY3" fmla="*/ 1097157 h 1098585"/>
                <a:gd name="connsiteX4" fmla="*/ 951036 w 1024702"/>
                <a:gd name="connsiteY4" fmla="*/ 563477 h 1098585"/>
                <a:gd name="connsiteX5" fmla="*/ 823774 w 1024702"/>
                <a:gd name="connsiteY5" fmla="*/ 129379 h 1098585"/>
                <a:gd name="connsiteX6" fmla="*/ 310128 w 1024702"/>
                <a:gd name="connsiteY6" fmla="*/ 32469 h 1098585"/>
                <a:gd name="connsiteX0" fmla="*/ 317935 w 1032509"/>
                <a:gd name="connsiteY0" fmla="*/ 32469 h 1098585"/>
                <a:gd name="connsiteX1" fmla="*/ 151647 w 1032509"/>
                <a:gd name="connsiteY1" fmla="*/ 235098 h 1098585"/>
                <a:gd name="connsiteX2" fmla="*/ 8871 w 1032509"/>
                <a:gd name="connsiteY2" fmla="*/ 625629 h 1098585"/>
                <a:gd name="connsiteX3" fmla="*/ 419646 w 1032509"/>
                <a:gd name="connsiteY3" fmla="*/ 717346 h 1098585"/>
                <a:gd name="connsiteX4" fmla="*/ 995407 w 1032509"/>
                <a:gd name="connsiteY4" fmla="*/ 1097157 h 1098585"/>
                <a:gd name="connsiteX5" fmla="*/ 958843 w 1032509"/>
                <a:gd name="connsiteY5" fmla="*/ 563477 h 1098585"/>
                <a:gd name="connsiteX6" fmla="*/ 831581 w 1032509"/>
                <a:gd name="connsiteY6" fmla="*/ 129379 h 1098585"/>
                <a:gd name="connsiteX7" fmla="*/ 317935 w 1032509"/>
                <a:gd name="connsiteY7" fmla="*/ 32469 h 1098585"/>
                <a:gd name="connsiteX0" fmla="*/ 317935 w 982957"/>
                <a:gd name="connsiteY0" fmla="*/ 32469 h 719753"/>
                <a:gd name="connsiteX1" fmla="*/ 151647 w 982957"/>
                <a:gd name="connsiteY1" fmla="*/ 235098 h 719753"/>
                <a:gd name="connsiteX2" fmla="*/ 8871 w 982957"/>
                <a:gd name="connsiteY2" fmla="*/ 625629 h 719753"/>
                <a:gd name="connsiteX3" fmla="*/ 419646 w 982957"/>
                <a:gd name="connsiteY3" fmla="*/ 717346 h 719753"/>
                <a:gd name="connsiteX4" fmla="*/ 958843 w 982957"/>
                <a:gd name="connsiteY4" fmla="*/ 563477 h 719753"/>
                <a:gd name="connsiteX5" fmla="*/ 831581 w 982957"/>
                <a:gd name="connsiteY5" fmla="*/ 129379 h 719753"/>
                <a:gd name="connsiteX6" fmla="*/ 317935 w 982957"/>
                <a:gd name="connsiteY6" fmla="*/ 32469 h 719753"/>
                <a:gd name="connsiteX0" fmla="*/ 317935 w 832289"/>
                <a:gd name="connsiteY0" fmla="*/ 32469 h 749438"/>
                <a:gd name="connsiteX1" fmla="*/ 151647 w 832289"/>
                <a:gd name="connsiteY1" fmla="*/ 235098 h 749438"/>
                <a:gd name="connsiteX2" fmla="*/ 8871 w 832289"/>
                <a:gd name="connsiteY2" fmla="*/ 625629 h 749438"/>
                <a:gd name="connsiteX3" fmla="*/ 419646 w 832289"/>
                <a:gd name="connsiteY3" fmla="*/ 717346 h 749438"/>
                <a:gd name="connsiteX4" fmla="*/ 831581 w 832289"/>
                <a:gd name="connsiteY4" fmla="*/ 129379 h 749438"/>
                <a:gd name="connsiteX5" fmla="*/ 317935 w 832289"/>
                <a:gd name="connsiteY5" fmla="*/ 32469 h 749438"/>
                <a:gd name="connsiteX0" fmla="*/ 317935 w 433217"/>
                <a:gd name="connsiteY0" fmla="*/ 19777 h 736746"/>
                <a:gd name="connsiteX1" fmla="*/ 151647 w 433217"/>
                <a:gd name="connsiteY1" fmla="*/ 222406 h 736746"/>
                <a:gd name="connsiteX2" fmla="*/ 8871 w 433217"/>
                <a:gd name="connsiteY2" fmla="*/ 612937 h 736746"/>
                <a:gd name="connsiteX3" fmla="*/ 419646 w 433217"/>
                <a:gd name="connsiteY3" fmla="*/ 704654 h 736746"/>
                <a:gd name="connsiteX4" fmla="*/ 317935 w 433217"/>
                <a:gd name="connsiteY4" fmla="*/ 19777 h 736746"/>
                <a:gd name="connsiteX0" fmla="*/ 420551 w 422318"/>
                <a:gd name="connsiteY0" fmla="*/ 482769 h 514861"/>
                <a:gd name="connsiteX1" fmla="*/ 152552 w 422318"/>
                <a:gd name="connsiteY1" fmla="*/ 521 h 514861"/>
                <a:gd name="connsiteX2" fmla="*/ 9776 w 422318"/>
                <a:gd name="connsiteY2" fmla="*/ 391052 h 514861"/>
                <a:gd name="connsiteX3" fmla="*/ 420551 w 422318"/>
                <a:gd name="connsiteY3" fmla="*/ 482769 h 514861"/>
                <a:gd name="connsiteX0" fmla="*/ 420198 w 447992"/>
                <a:gd name="connsiteY0" fmla="*/ 482367 h 514459"/>
                <a:gd name="connsiteX1" fmla="*/ 382411 w 447992"/>
                <a:gd name="connsiteY1" fmla="*/ 350652 h 514459"/>
                <a:gd name="connsiteX2" fmla="*/ 152199 w 447992"/>
                <a:gd name="connsiteY2" fmla="*/ 119 h 514459"/>
                <a:gd name="connsiteX3" fmla="*/ 9423 w 447992"/>
                <a:gd name="connsiteY3" fmla="*/ 390650 h 514459"/>
                <a:gd name="connsiteX4" fmla="*/ 420198 w 447992"/>
                <a:gd name="connsiteY4" fmla="*/ 482367 h 514459"/>
                <a:gd name="connsiteX0" fmla="*/ 420198 w 790245"/>
                <a:gd name="connsiteY0" fmla="*/ 482298 h 766933"/>
                <a:gd name="connsiteX1" fmla="*/ 785478 w 790245"/>
                <a:gd name="connsiteY1" fmla="*/ 752989 h 766933"/>
                <a:gd name="connsiteX2" fmla="*/ 152199 w 790245"/>
                <a:gd name="connsiteY2" fmla="*/ 50 h 766933"/>
                <a:gd name="connsiteX3" fmla="*/ 9423 w 790245"/>
                <a:gd name="connsiteY3" fmla="*/ 390581 h 766933"/>
                <a:gd name="connsiteX4" fmla="*/ 420198 w 790245"/>
                <a:gd name="connsiteY4" fmla="*/ 482298 h 766933"/>
                <a:gd name="connsiteX0" fmla="*/ 420198 w 790245"/>
                <a:gd name="connsiteY0" fmla="*/ 482248 h 766883"/>
                <a:gd name="connsiteX1" fmla="*/ 785478 w 790245"/>
                <a:gd name="connsiteY1" fmla="*/ 752939 h 766883"/>
                <a:gd name="connsiteX2" fmla="*/ 152199 w 790245"/>
                <a:gd name="connsiteY2" fmla="*/ 0 h 766883"/>
                <a:gd name="connsiteX3" fmla="*/ 9423 w 790245"/>
                <a:gd name="connsiteY3" fmla="*/ 390531 h 766883"/>
                <a:gd name="connsiteX4" fmla="*/ 420198 w 790245"/>
                <a:gd name="connsiteY4" fmla="*/ 482248 h 766883"/>
                <a:gd name="connsiteX0" fmla="*/ 424019 w 794066"/>
                <a:gd name="connsiteY0" fmla="*/ 482248 h 766883"/>
                <a:gd name="connsiteX1" fmla="*/ 789299 w 794066"/>
                <a:gd name="connsiteY1" fmla="*/ 752939 h 766883"/>
                <a:gd name="connsiteX2" fmla="*/ 156020 w 794066"/>
                <a:gd name="connsiteY2" fmla="*/ 0 h 766883"/>
                <a:gd name="connsiteX3" fmla="*/ 13244 w 794066"/>
                <a:gd name="connsiteY3" fmla="*/ 390531 h 766883"/>
                <a:gd name="connsiteX4" fmla="*/ 424019 w 794066"/>
                <a:gd name="connsiteY4" fmla="*/ 482248 h 766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066" h="766883">
                  <a:moveTo>
                    <a:pt x="424019" y="482248"/>
                  </a:moveTo>
                  <a:cubicBezTo>
                    <a:pt x="553361" y="542649"/>
                    <a:pt x="833965" y="833314"/>
                    <a:pt x="789299" y="752939"/>
                  </a:cubicBezTo>
                  <a:cubicBezTo>
                    <a:pt x="744633" y="672564"/>
                    <a:pt x="511129" y="181506"/>
                    <a:pt x="156020" y="0"/>
                  </a:cubicBezTo>
                  <a:cubicBezTo>
                    <a:pt x="42071" y="122259"/>
                    <a:pt x="-31422" y="310156"/>
                    <a:pt x="13244" y="390531"/>
                  </a:cubicBezTo>
                  <a:cubicBezTo>
                    <a:pt x="57910" y="470906"/>
                    <a:pt x="294677" y="421847"/>
                    <a:pt x="424019" y="482248"/>
                  </a:cubicBezTo>
                  <a:close/>
                </a:path>
              </a:pathLst>
            </a:custGeom>
            <a:solidFill>
              <a:srgbClr val="7030A0"/>
            </a:solid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sp>
          <p:nvSpPr>
            <p:cNvPr id="99" name="Freihandform: Form 98">
              <a:extLst>
                <a:ext uri="{FF2B5EF4-FFF2-40B4-BE49-F238E27FC236}">
                  <a16:creationId xmlns:a16="http://schemas.microsoft.com/office/drawing/2014/main" id="{71D75B1C-14BC-4A7E-A2EF-948BBB026C88}"/>
                </a:ext>
              </a:extLst>
            </p:cNvPr>
            <p:cNvSpPr/>
            <p:nvPr/>
          </p:nvSpPr>
          <p:spPr bwMode="auto">
            <a:xfrm rot="7304302">
              <a:off x="3542149" y="4454490"/>
              <a:ext cx="345735" cy="209499"/>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 name="connsiteX0" fmla="*/ 307116 w 997204"/>
                <a:gd name="connsiteY0" fmla="*/ 73945 h 970787"/>
                <a:gd name="connsiteX1" fmla="*/ 1025 w 997204"/>
                <a:gd name="connsiteY1" fmla="*/ 476901 h 970787"/>
                <a:gd name="connsiteX2" fmla="*/ 411800 w 997204"/>
                <a:gd name="connsiteY2" fmla="*/ 568618 h 970787"/>
                <a:gd name="connsiteX3" fmla="*/ 789444 w 997204"/>
                <a:gd name="connsiteY3" fmla="*/ 840853 h 970787"/>
                <a:gd name="connsiteX4" fmla="*/ 987561 w 997204"/>
                <a:gd name="connsiteY4" fmla="*/ 948429 h 970787"/>
                <a:gd name="connsiteX5" fmla="*/ 950997 w 997204"/>
                <a:gd name="connsiteY5" fmla="*/ 414749 h 970787"/>
                <a:gd name="connsiteX6" fmla="*/ 682883 w 997204"/>
                <a:gd name="connsiteY6" fmla="*/ 30955 h 970787"/>
                <a:gd name="connsiteX7" fmla="*/ 307116 w 997204"/>
                <a:gd name="connsiteY7" fmla="*/ 73945 h 970787"/>
                <a:gd name="connsiteX0" fmla="*/ 311282 w 1001370"/>
                <a:gd name="connsiteY0" fmla="*/ 73945 h 970787"/>
                <a:gd name="connsiteX1" fmla="*/ 192539 w 1001370"/>
                <a:gd name="connsiteY1" fmla="*/ 186751 h 970787"/>
                <a:gd name="connsiteX2" fmla="*/ 5191 w 1001370"/>
                <a:gd name="connsiteY2" fmla="*/ 476901 h 970787"/>
                <a:gd name="connsiteX3" fmla="*/ 415966 w 1001370"/>
                <a:gd name="connsiteY3" fmla="*/ 568618 h 970787"/>
                <a:gd name="connsiteX4" fmla="*/ 793610 w 1001370"/>
                <a:gd name="connsiteY4" fmla="*/ 840853 h 970787"/>
                <a:gd name="connsiteX5" fmla="*/ 991727 w 1001370"/>
                <a:gd name="connsiteY5" fmla="*/ 948429 h 970787"/>
                <a:gd name="connsiteX6" fmla="*/ 955163 w 1001370"/>
                <a:gd name="connsiteY6" fmla="*/ 414749 h 970787"/>
                <a:gd name="connsiteX7" fmla="*/ 687049 w 1001370"/>
                <a:gd name="connsiteY7" fmla="*/ 30955 h 970787"/>
                <a:gd name="connsiteX8" fmla="*/ 311282 w 1001370"/>
                <a:gd name="connsiteY8" fmla="*/ 73945 h 970787"/>
                <a:gd name="connsiteX0" fmla="*/ 689194 w 1003515"/>
                <a:gd name="connsiteY0" fmla="*/ 7283 h 947115"/>
                <a:gd name="connsiteX1" fmla="*/ 194684 w 1003515"/>
                <a:gd name="connsiteY1" fmla="*/ 163079 h 947115"/>
                <a:gd name="connsiteX2" fmla="*/ 7336 w 1003515"/>
                <a:gd name="connsiteY2" fmla="*/ 453229 h 947115"/>
                <a:gd name="connsiteX3" fmla="*/ 418111 w 1003515"/>
                <a:gd name="connsiteY3" fmla="*/ 544946 h 947115"/>
                <a:gd name="connsiteX4" fmla="*/ 795755 w 1003515"/>
                <a:gd name="connsiteY4" fmla="*/ 817181 h 947115"/>
                <a:gd name="connsiteX5" fmla="*/ 993872 w 1003515"/>
                <a:gd name="connsiteY5" fmla="*/ 924757 h 947115"/>
                <a:gd name="connsiteX6" fmla="*/ 957308 w 1003515"/>
                <a:gd name="connsiteY6" fmla="*/ 391077 h 947115"/>
                <a:gd name="connsiteX7" fmla="*/ 689194 w 1003515"/>
                <a:gd name="connsiteY7" fmla="*/ 7283 h 947115"/>
                <a:gd name="connsiteX0" fmla="*/ 960088 w 1039028"/>
                <a:gd name="connsiteY0" fmla="*/ 228669 h 784707"/>
                <a:gd name="connsiteX1" fmla="*/ 197464 w 1039028"/>
                <a:gd name="connsiteY1" fmla="*/ 671 h 784707"/>
                <a:gd name="connsiteX2" fmla="*/ 10116 w 1039028"/>
                <a:gd name="connsiteY2" fmla="*/ 290821 h 784707"/>
                <a:gd name="connsiteX3" fmla="*/ 420891 w 1039028"/>
                <a:gd name="connsiteY3" fmla="*/ 382538 h 784707"/>
                <a:gd name="connsiteX4" fmla="*/ 798535 w 1039028"/>
                <a:gd name="connsiteY4" fmla="*/ 654773 h 784707"/>
                <a:gd name="connsiteX5" fmla="*/ 996652 w 1039028"/>
                <a:gd name="connsiteY5" fmla="*/ 762349 h 784707"/>
                <a:gd name="connsiteX6" fmla="*/ 960088 w 1039028"/>
                <a:gd name="connsiteY6" fmla="*/ 228669 h 784707"/>
                <a:gd name="connsiteX0" fmla="*/ 997167 w 1024310"/>
                <a:gd name="connsiteY0" fmla="*/ 774524 h 812607"/>
                <a:gd name="connsiteX1" fmla="*/ 197979 w 1024310"/>
                <a:gd name="connsiteY1" fmla="*/ 12846 h 812607"/>
                <a:gd name="connsiteX2" fmla="*/ 10631 w 1024310"/>
                <a:gd name="connsiteY2" fmla="*/ 302996 h 812607"/>
                <a:gd name="connsiteX3" fmla="*/ 421406 w 1024310"/>
                <a:gd name="connsiteY3" fmla="*/ 394713 h 812607"/>
                <a:gd name="connsiteX4" fmla="*/ 799050 w 1024310"/>
                <a:gd name="connsiteY4" fmla="*/ 666948 h 812607"/>
                <a:gd name="connsiteX5" fmla="*/ 997167 w 1024310"/>
                <a:gd name="connsiteY5" fmla="*/ 774524 h 812607"/>
                <a:gd name="connsiteX0" fmla="*/ 799050 w 802391"/>
                <a:gd name="connsiteY0" fmla="*/ 666948 h 676434"/>
                <a:gd name="connsiteX1" fmla="*/ 197979 w 802391"/>
                <a:gd name="connsiteY1" fmla="*/ 12846 h 676434"/>
                <a:gd name="connsiteX2" fmla="*/ 10631 w 802391"/>
                <a:gd name="connsiteY2" fmla="*/ 302996 h 676434"/>
                <a:gd name="connsiteX3" fmla="*/ 421406 w 802391"/>
                <a:gd name="connsiteY3" fmla="*/ 394713 h 676434"/>
                <a:gd name="connsiteX4" fmla="*/ 799050 w 802391"/>
                <a:gd name="connsiteY4" fmla="*/ 666948 h 676434"/>
                <a:gd name="connsiteX0" fmla="*/ 796295 w 799636"/>
                <a:gd name="connsiteY0" fmla="*/ 660749 h 670235"/>
                <a:gd name="connsiteX1" fmla="*/ 215177 w 799636"/>
                <a:gd name="connsiteY1" fmla="*/ 13040 h 670235"/>
                <a:gd name="connsiteX2" fmla="*/ 7876 w 799636"/>
                <a:gd name="connsiteY2" fmla="*/ 296797 h 670235"/>
                <a:gd name="connsiteX3" fmla="*/ 418651 w 799636"/>
                <a:gd name="connsiteY3" fmla="*/ 388514 h 670235"/>
                <a:gd name="connsiteX4" fmla="*/ 796295 w 799636"/>
                <a:gd name="connsiteY4" fmla="*/ 660749 h 670235"/>
                <a:gd name="connsiteX0" fmla="*/ 794981 w 798322"/>
                <a:gd name="connsiteY0" fmla="*/ 647709 h 657195"/>
                <a:gd name="connsiteX1" fmla="*/ 213863 w 798322"/>
                <a:gd name="connsiteY1" fmla="*/ 0 h 657195"/>
                <a:gd name="connsiteX2" fmla="*/ 6562 w 798322"/>
                <a:gd name="connsiteY2" fmla="*/ 283757 h 657195"/>
                <a:gd name="connsiteX3" fmla="*/ 417337 w 798322"/>
                <a:gd name="connsiteY3" fmla="*/ 375474 h 657195"/>
                <a:gd name="connsiteX4" fmla="*/ 794981 w 798322"/>
                <a:gd name="connsiteY4" fmla="*/ 647709 h 657195"/>
                <a:gd name="connsiteX0" fmla="*/ 794981 w 798322"/>
                <a:gd name="connsiteY0" fmla="*/ 647709 h 657195"/>
                <a:gd name="connsiteX1" fmla="*/ 213863 w 798322"/>
                <a:gd name="connsiteY1" fmla="*/ 0 h 657195"/>
                <a:gd name="connsiteX2" fmla="*/ 6562 w 798322"/>
                <a:gd name="connsiteY2" fmla="*/ 283757 h 657195"/>
                <a:gd name="connsiteX3" fmla="*/ 417337 w 798322"/>
                <a:gd name="connsiteY3" fmla="*/ 375474 h 657195"/>
                <a:gd name="connsiteX4" fmla="*/ 794981 w 798322"/>
                <a:gd name="connsiteY4" fmla="*/ 647709 h 65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322" h="657195">
                  <a:moveTo>
                    <a:pt x="794981" y="647709"/>
                  </a:moveTo>
                  <a:cubicBezTo>
                    <a:pt x="757743" y="584064"/>
                    <a:pt x="664075" y="286724"/>
                    <a:pt x="213863" y="0"/>
                  </a:cubicBezTo>
                  <a:cubicBezTo>
                    <a:pt x="74430" y="101086"/>
                    <a:pt x="-27350" y="221178"/>
                    <a:pt x="6562" y="283757"/>
                  </a:cubicBezTo>
                  <a:cubicBezTo>
                    <a:pt x="40474" y="346336"/>
                    <a:pt x="285934" y="314815"/>
                    <a:pt x="417337" y="375474"/>
                  </a:cubicBezTo>
                  <a:cubicBezTo>
                    <a:pt x="548740" y="436133"/>
                    <a:pt x="832219" y="711354"/>
                    <a:pt x="794981" y="647709"/>
                  </a:cubicBezTo>
                  <a:close/>
                </a:path>
              </a:pathLst>
            </a:custGeom>
            <a:solidFill>
              <a:srgbClr val="7030A0"/>
            </a:solid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sp>
          <p:nvSpPr>
            <p:cNvPr id="100" name="Freihandform: Form 99">
              <a:extLst>
                <a:ext uri="{FF2B5EF4-FFF2-40B4-BE49-F238E27FC236}">
                  <a16:creationId xmlns:a16="http://schemas.microsoft.com/office/drawing/2014/main" id="{4E18679F-E56C-4ED0-B831-81B868518AC0}"/>
                </a:ext>
              </a:extLst>
            </p:cNvPr>
            <p:cNvSpPr/>
            <p:nvPr/>
          </p:nvSpPr>
          <p:spPr bwMode="auto">
            <a:xfrm rot="1282926">
              <a:off x="5002774" y="3718618"/>
              <a:ext cx="323443" cy="212975"/>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 name="connsiteX0" fmla="*/ 307116 w 1024663"/>
                <a:gd name="connsiteY0" fmla="*/ 74833 h 950745"/>
                <a:gd name="connsiteX1" fmla="*/ 1025 w 1024663"/>
                <a:gd name="connsiteY1" fmla="*/ 477789 h 950745"/>
                <a:gd name="connsiteX2" fmla="*/ 411800 w 1024663"/>
                <a:gd name="connsiteY2" fmla="*/ 569506 h 950745"/>
                <a:gd name="connsiteX3" fmla="*/ 987561 w 1024663"/>
                <a:gd name="connsiteY3" fmla="*/ 949317 h 950745"/>
                <a:gd name="connsiteX4" fmla="*/ 950997 w 1024663"/>
                <a:gd name="connsiteY4" fmla="*/ 415637 h 950745"/>
                <a:gd name="connsiteX5" fmla="*/ 682883 w 1024663"/>
                <a:gd name="connsiteY5" fmla="*/ 31843 h 950745"/>
                <a:gd name="connsiteX6" fmla="*/ 419604 w 1024663"/>
                <a:gd name="connsiteY6" fmla="*/ 27116 h 950745"/>
                <a:gd name="connsiteX7" fmla="*/ 307116 w 1024663"/>
                <a:gd name="connsiteY7" fmla="*/ 74833 h 950745"/>
                <a:gd name="connsiteX0" fmla="*/ 307116 w 1010204"/>
                <a:gd name="connsiteY0" fmla="*/ 74833 h 956740"/>
                <a:gd name="connsiteX1" fmla="*/ 1025 w 1010204"/>
                <a:gd name="connsiteY1" fmla="*/ 477789 h 956740"/>
                <a:gd name="connsiteX2" fmla="*/ 411800 w 1010204"/>
                <a:gd name="connsiteY2" fmla="*/ 569506 h 956740"/>
                <a:gd name="connsiteX3" fmla="*/ 609088 w 1010204"/>
                <a:gd name="connsiteY3" fmla="*/ 717174 h 956740"/>
                <a:gd name="connsiteX4" fmla="*/ 987561 w 1010204"/>
                <a:gd name="connsiteY4" fmla="*/ 949317 h 956740"/>
                <a:gd name="connsiteX5" fmla="*/ 950997 w 1010204"/>
                <a:gd name="connsiteY5" fmla="*/ 415637 h 956740"/>
                <a:gd name="connsiteX6" fmla="*/ 682883 w 1010204"/>
                <a:gd name="connsiteY6" fmla="*/ 31843 h 956740"/>
                <a:gd name="connsiteX7" fmla="*/ 419604 w 1010204"/>
                <a:gd name="connsiteY7" fmla="*/ 27116 h 956740"/>
                <a:gd name="connsiteX8" fmla="*/ 307116 w 1010204"/>
                <a:gd name="connsiteY8" fmla="*/ 74833 h 956740"/>
                <a:gd name="connsiteX0" fmla="*/ 307116 w 1026931"/>
                <a:gd name="connsiteY0" fmla="*/ 49599 h 931506"/>
                <a:gd name="connsiteX1" fmla="*/ 1025 w 1026931"/>
                <a:gd name="connsiteY1" fmla="*/ 452555 h 931506"/>
                <a:gd name="connsiteX2" fmla="*/ 411800 w 1026931"/>
                <a:gd name="connsiteY2" fmla="*/ 544272 h 931506"/>
                <a:gd name="connsiteX3" fmla="*/ 609088 w 1026931"/>
                <a:gd name="connsiteY3" fmla="*/ 691940 h 931506"/>
                <a:gd name="connsiteX4" fmla="*/ 987561 w 1026931"/>
                <a:gd name="connsiteY4" fmla="*/ 924083 h 931506"/>
                <a:gd name="connsiteX5" fmla="*/ 950997 w 1026931"/>
                <a:gd name="connsiteY5" fmla="*/ 390403 h 931506"/>
                <a:gd name="connsiteX6" fmla="*/ 419604 w 1026931"/>
                <a:gd name="connsiteY6" fmla="*/ 1882 h 931506"/>
                <a:gd name="connsiteX7" fmla="*/ 307116 w 1026931"/>
                <a:gd name="connsiteY7" fmla="*/ 49599 h 931506"/>
                <a:gd name="connsiteX0" fmla="*/ 307116 w 989781"/>
                <a:gd name="connsiteY0" fmla="*/ 49599 h 951219"/>
                <a:gd name="connsiteX1" fmla="*/ 1025 w 989781"/>
                <a:gd name="connsiteY1" fmla="*/ 452555 h 951219"/>
                <a:gd name="connsiteX2" fmla="*/ 411800 w 989781"/>
                <a:gd name="connsiteY2" fmla="*/ 544272 h 951219"/>
                <a:gd name="connsiteX3" fmla="*/ 609088 w 989781"/>
                <a:gd name="connsiteY3" fmla="*/ 691940 h 951219"/>
                <a:gd name="connsiteX4" fmla="*/ 987561 w 989781"/>
                <a:gd name="connsiteY4" fmla="*/ 924083 h 951219"/>
                <a:gd name="connsiteX5" fmla="*/ 419604 w 989781"/>
                <a:gd name="connsiteY5" fmla="*/ 1882 h 951219"/>
                <a:gd name="connsiteX6" fmla="*/ 307116 w 989781"/>
                <a:gd name="connsiteY6" fmla="*/ 49599 h 951219"/>
                <a:gd name="connsiteX0" fmla="*/ 307116 w 609095"/>
                <a:gd name="connsiteY0" fmla="*/ 49599 h 715314"/>
                <a:gd name="connsiteX1" fmla="*/ 1025 w 609095"/>
                <a:gd name="connsiteY1" fmla="*/ 452555 h 715314"/>
                <a:gd name="connsiteX2" fmla="*/ 411800 w 609095"/>
                <a:gd name="connsiteY2" fmla="*/ 544272 h 715314"/>
                <a:gd name="connsiteX3" fmla="*/ 609088 w 609095"/>
                <a:gd name="connsiteY3" fmla="*/ 691940 h 715314"/>
                <a:gd name="connsiteX4" fmla="*/ 419604 w 609095"/>
                <a:gd name="connsiteY4" fmla="*/ 1882 h 715314"/>
                <a:gd name="connsiteX5" fmla="*/ 307116 w 609095"/>
                <a:gd name="connsiteY5" fmla="*/ 49599 h 715314"/>
                <a:gd name="connsiteX0" fmla="*/ 307116 w 602722"/>
                <a:gd name="connsiteY0" fmla="*/ 49599 h 694955"/>
                <a:gd name="connsiteX1" fmla="*/ 1025 w 602722"/>
                <a:gd name="connsiteY1" fmla="*/ 452555 h 694955"/>
                <a:gd name="connsiteX2" fmla="*/ 411800 w 602722"/>
                <a:gd name="connsiteY2" fmla="*/ 544272 h 694955"/>
                <a:gd name="connsiteX3" fmla="*/ 602712 w 602722"/>
                <a:gd name="connsiteY3" fmla="*/ 669818 h 694955"/>
                <a:gd name="connsiteX4" fmla="*/ 419604 w 602722"/>
                <a:gd name="connsiteY4" fmla="*/ 1882 h 694955"/>
                <a:gd name="connsiteX5" fmla="*/ 307116 w 602722"/>
                <a:gd name="connsiteY5" fmla="*/ 49599 h 694955"/>
                <a:gd name="connsiteX0" fmla="*/ 307116 w 602722"/>
                <a:gd name="connsiteY0" fmla="*/ 49599 h 669818"/>
                <a:gd name="connsiteX1" fmla="*/ 1025 w 602722"/>
                <a:gd name="connsiteY1" fmla="*/ 452555 h 669818"/>
                <a:gd name="connsiteX2" fmla="*/ 411800 w 602722"/>
                <a:gd name="connsiteY2" fmla="*/ 544272 h 669818"/>
                <a:gd name="connsiteX3" fmla="*/ 602712 w 602722"/>
                <a:gd name="connsiteY3" fmla="*/ 669818 h 669818"/>
                <a:gd name="connsiteX4" fmla="*/ 419604 w 602722"/>
                <a:gd name="connsiteY4" fmla="*/ 1882 h 669818"/>
                <a:gd name="connsiteX5" fmla="*/ 307116 w 602722"/>
                <a:gd name="connsiteY5" fmla="*/ 49599 h 669818"/>
                <a:gd name="connsiteX0" fmla="*/ 440023 w 735629"/>
                <a:gd name="connsiteY0" fmla="*/ 49599 h 669818"/>
                <a:gd name="connsiteX1" fmla="*/ 640 w 735629"/>
                <a:gd name="connsiteY1" fmla="*/ 523456 h 669818"/>
                <a:gd name="connsiteX2" fmla="*/ 544707 w 735629"/>
                <a:gd name="connsiteY2" fmla="*/ 544272 h 669818"/>
                <a:gd name="connsiteX3" fmla="*/ 735619 w 735629"/>
                <a:gd name="connsiteY3" fmla="*/ 669818 h 669818"/>
                <a:gd name="connsiteX4" fmla="*/ 552511 w 735629"/>
                <a:gd name="connsiteY4" fmla="*/ 1882 h 669818"/>
                <a:gd name="connsiteX5" fmla="*/ 440023 w 735629"/>
                <a:gd name="connsiteY5" fmla="*/ 49599 h 669818"/>
                <a:gd name="connsiteX0" fmla="*/ 221947 w 746849"/>
                <a:gd name="connsiteY0" fmla="*/ 52370 h 668099"/>
                <a:gd name="connsiteX1" fmla="*/ 11860 w 746849"/>
                <a:gd name="connsiteY1" fmla="*/ 521737 h 668099"/>
                <a:gd name="connsiteX2" fmla="*/ 555927 w 746849"/>
                <a:gd name="connsiteY2" fmla="*/ 542553 h 668099"/>
                <a:gd name="connsiteX3" fmla="*/ 746839 w 746849"/>
                <a:gd name="connsiteY3" fmla="*/ 668099 h 668099"/>
                <a:gd name="connsiteX4" fmla="*/ 563731 w 746849"/>
                <a:gd name="connsiteY4" fmla="*/ 163 h 668099"/>
                <a:gd name="connsiteX5" fmla="*/ 221947 w 746849"/>
                <a:gd name="connsiteY5" fmla="*/ 52370 h 66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849" h="668099">
                  <a:moveTo>
                    <a:pt x="221947" y="52370"/>
                  </a:moveTo>
                  <a:cubicBezTo>
                    <a:pt x="108304" y="126694"/>
                    <a:pt x="-43803" y="440040"/>
                    <a:pt x="11860" y="521737"/>
                  </a:cubicBezTo>
                  <a:cubicBezTo>
                    <a:pt x="67523" y="603434"/>
                    <a:pt x="433431" y="518159"/>
                    <a:pt x="555927" y="542553"/>
                  </a:cubicBezTo>
                  <a:cubicBezTo>
                    <a:pt x="678424" y="566947"/>
                    <a:pt x="635956" y="606321"/>
                    <a:pt x="746839" y="668099"/>
                  </a:cubicBezTo>
                  <a:cubicBezTo>
                    <a:pt x="748140" y="577701"/>
                    <a:pt x="614060" y="107220"/>
                    <a:pt x="563731" y="163"/>
                  </a:cubicBezTo>
                  <a:cubicBezTo>
                    <a:pt x="501103" y="7328"/>
                    <a:pt x="291710" y="-22742"/>
                    <a:pt x="221947" y="52370"/>
                  </a:cubicBezTo>
                  <a:close/>
                </a:path>
              </a:pathLst>
            </a:custGeom>
            <a:solidFill>
              <a:srgbClr val="7030A0"/>
            </a:solid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sp>
          <p:nvSpPr>
            <p:cNvPr id="101" name="Freihandform: Form 100">
              <a:extLst>
                <a:ext uri="{FF2B5EF4-FFF2-40B4-BE49-F238E27FC236}">
                  <a16:creationId xmlns:a16="http://schemas.microsoft.com/office/drawing/2014/main" id="{A795A037-995E-4E41-9CEF-4504294884F4}"/>
                </a:ext>
              </a:extLst>
            </p:cNvPr>
            <p:cNvSpPr/>
            <p:nvPr/>
          </p:nvSpPr>
          <p:spPr bwMode="auto">
            <a:xfrm rot="20950430">
              <a:off x="3408495" y="3431863"/>
              <a:ext cx="333443" cy="170186"/>
            </a:xfrm>
            <a:custGeom>
              <a:avLst/>
              <a:gdLst>
                <a:gd name="connsiteX0" fmla="*/ 306111 w 984247"/>
                <a:gd name="connsiteY0" fmla="*/ 22164 h 726934"/>
                <a:gd name="connsiteX1" fmla="*/ 20 w 984247"/>
                <a:gd name="connsiteY1" fmla="*/ 425120 h 726934"/>
                <a:gd name="connsiteX2" fmla="*/ 294487 w 984247"/>
                <a:gd name="connsiteY2" fmla="*/ 723463 h 726934"/>
                <a:gd name="connsiteX3" fmla="*/ 968664 w 984247"/>
                <a:gd name="connsiteY3" fmla="*/ 568480 h 726934"/>
                <a:gd name="connsiteX4" fmla="*/ 771060 w 984247"/>
                <a:gd name="connsiteY4" fmla="*/ 277886 h 726934"/>
                <a:gd name="connsiteX5" fmla="*/ 798182 w 984247"/>
                <a:gd name="connsiteY5" fmla="*/ 76408 h 726934"/>
                <a:gd name="connsiteX6" fmla="*/ 306111 w 984247"/>
                <a:gd name="connsiteY6" fmla="*/ 22164 h 726934"/>
                <a:gd name="connsiteX0" fmla="*/ 306111 w 1001279"/>
                <a:gd name="connsiteY0" fmla="*/ 22164 h 915087"/>
                <a:gd name="connsiteX1" fmla="*/ 20 w 1001279"/>
                <a:gd name="connsiteY1" fmla="*/ 425120 h 915087"/>
                <a:gd name="connsiteX2" fmla="*/ 294487 w 1001279"/>
                <a:gd name="connsiteY2" fmla="*/ 723463 h 915087"/>
                <a:gd name="connsiteX3" fmla="*/ 986556 w 1001279"/>
                <a:gd name="connsiteY3" fmla="*/ 896648 h 915087"/>
                <a:gd name="connsiteX4" fmla="*/ 771060 w 1001279"/>
                <a:gd name="connsiteY4" fmla="*/ 277886 h 915087"/>
                <a:gd name="connsiteX5" fmla="*/ 798182 w 1001279"/>
                <a:gd name="connsiteY5" fmla="*/ 76408 h 915087"/>
                <a:gd name="connsiteX6" fmla="*/ 306111 w 1001279"/>
                <a:gd name="connsiteY6" fmla="*/ 22164 h 915087"/>
                <a:gd name="connsiteX0" fmla="*/ 306215 w 999240"/>
                <a:gd name="connsiteY0" fmla="*/ 22164 h 903728"/>
                <a:gd name="connsiteX1" fmla="*/ 124 w 999240"/>
                <a:gd name="connsiteY1" fmla="*/ 425120 h 903728"/>
                <a:gd name="connsiteX2" fmla="*/ 339325 w 999240"/>
                <a:gd name="connsiteY2" fmla="*/ 601919 h 903728"/>
                <a:gd name="connsiteX3" fmla="*/ 986660 w 999240"/>
                <a:gd name="connsiteY3" fmla="*/ 896648 h 903728"/>
                <a:gd name="connsiteX4" fmla="*/ 771164 w 999240"/>
                <a:gd name="connsiteY4" fmla="*/ 277886 h 903728"/>
                <a:gd name="connsiteX5" fmla="*/ 798286 w 999240"/>
                <a:gd name="connsiteY5" fmla="*/ 76408 h 903728"/>
                <a:gd name="connsiteX6" fmla="*/ 306215 w 999240"/>
                <a:gd name="connsiteY6" fmla="*/ 22164 h 903728"/>
                <a:gd name="connsiteX0" fmla="*/ 307208 w 997021"/>
                <a:gd name="connsiteY0" fmla="*/ 22164 h 899870"/>
                <a:gd name="connsiteX1" fmla="*/ 1117 w 997021"/>
                <a:gd name="connsiteY1" fmla="*/ 425120 h 899870"/>
                <a:gd name="connsiteX2" fmla="*/ 411892 w 997021"/>
                <a:gd name="connsiteY2" fmla="*/ 516837 h 899870"/>
                <a:gd name="connsiteX3" fmla="*/ 987653 w 997021"/>
                <a:gd name="connsiteY3" fmla="*/ 896648 h 899870"/>
                <a:gd name="connsiteX4" fmla="*/ 772157 w 997021"/>
                <a:gd name="connsiteY4" fmla="*/ 277886 h 899870"/>
                <a:gd name="connsiteX5" fmla="*/ 799279 w 997021"/>
                <a:gd name="connsiteY5" fmla="*/ 76408 h 899870"/>
                <a:gd name="connsiteX6" fmla="*/ 307208 w 997021"/>
                <a:gd name="connsiteY6" fmla="*/ 22164 h 899870"/>
                <a:gd name="connsiteX0" fmla="*/ 307208 w 1024755"/>
                <a:gd name="connsiteY0" fmla="*/ 24648 h 900560"/>
                <a:gd name="connsiteX1" fmla="*/ 1117 w 1024755"/>
                <a:gd name="connsiteY1" fmla="*/ 427604 h 900560"/>
                <a:gd name="connsiteX2" fmla="*/ 411892 w 1024755"/>
                <a:gd name="connsiteY2" fmla="*/ 519321 h 900560"/>
                <a:gd name="connsiteX3" fmla="*/ 987653 w 1024755"/>
                <a:gd name="connsiteY3" fmla="*/ 899132 h 900560"/>
                <a:gd name="connsiteX4" fmla="*/ 951089 w 1024755"/>
                <a:gd name="connsiteY4" fmla="*/ 365452 h 900560"/>
                <a:gd name="connsiteX5" fmla="*/ 799279 w 1024755"/>
                <a:gd name="connsiteY5" fmla="*/ 78892 h 900560"/>
                <a:gd name="connsiteX6" fmla="*/ 307208 w 1024755"/>
                <a:gd name="connsiteY6" fmla="*/ 24648 h 900560"/>
                <a:gd name="connsiteX0" fmla="*/ 307116 w 1024663"/>
                <a:gd name="connsiteY0" fmla="*/ 3037 h 878949"/>
                <a:gd name="connsiteX1" fmla="*/ 1025 w 1024663"/>
                <a:gd name="connsiteY1" fmla="*/ 405993 h 878949"/>
                <a:gd name="connsiteX2" fmla="*/ 411800 w 1024663"/>
                <a:gd name="connsiteY2" fmla="*/ 497710 h 878949"/>
                <a:gd name="connsiteX3" fmla="*/ 987561 w 1024663"/>
                <a:gd name="connsiteY3" fmla="*/ 877521 h 878949"/>
                <a:gd name="connsiteX4" fmla="*/ 950997 w 1024663"/>
                <a:gd name="connsiteY4" fmla="*/ 343841 h 878949"/>
                <a:gd name="connsiteX5" fmla="*/ 682883 w 1024663"/>
                <a:gd name="connsiteY5" fmla="*/ 227447 h 878949"/>
                <a:gd name="connsiteX6" fmla="*/ 307116 w 1024663"/>
                <a:gd name="connsiteY6" fmla="*/ 3037 h 878949"/>
                <a:gd name="connsiteX0" fmla="*/ 307116 w 1024663"/>
                <a:gd name="connsiteY0" fmla="*/ 73945 h 949857"/>
                <a:gd name="connsiteX1" fmla="*/ 1025 w 1024663"/>
                <a:gd name="connsiteY1" fmla="*/ 476901 h 949857"/>
                <a:gd name="connsiteX2" fmla="*/ 411800 w 1024663"/>
                <a:gd name="connsiteY2" fmla="*/ 568618 h 949857"/>
                <a:gd name="connsiteX3" fmla="*/ 987561 w 1024663"/>
                <a:gd name="connsiteY3" fmla="*/ 948429 h 949857"/>
                <a:gd name="connsiteX4" fmla="*/ 950997 w 1024663"/>
                <a:gd name="connsiteY4" fmla="*/ 414749 h 949857"/>
                <a:gd name="connsiteX5" fmla="*/ 682883 w 1024663"/>
                <a:gd name="connsiteY5" fmla="*/ 30955 h 949857"/>
                <a:gd name="connsiteX6" fmla="*/ 307116 w 1024663"/>
                <a:gd name="connsiteY6" fmla="*/ 73945 h 949857"/>
                <a:gd name="connsiteX0" fmla="*/ 324942 w 1042489"/>
                <a:gd name="connsiteY0" fmla="*/ 73945 h 949857"/>
                <a:gd name="connsiteX1" fmla="*/ 94953 w 1042489"/>
                <a:gd name="connsiteY1" fmla="*/ 315352 h 949857"/>
                <a:gd name="connsiteX2" fmla="*/ 18851 w 1042489"/>
                <a:gd name="connsiteY2" fmla="*/ 476901 h 949857"/>
                <a:gd name="connsiteX3" fmla="*/ 429626 w 1042489"/>
                <a:gd name="connsiteY3" fmla="*/ 568618 h 949857"/>
                <a:gd name="connsiteX4" fmla="*/ 1005387 w 1042489"/>
                <a:gd name="connsiteY4" fmla="*/ 948429 h 949857"/>
                <a:gd name="connsiteX5" fmla="*/ 968823 w 1042489"/>
                <a:gd name="connsiteY5" fmla="*/ 414749 h 949857"/>
                <a:gd name="connsiteX6" fmla="*/ 700709 w 1042489"/>
                <a:gd name="connsiteY6" fmla="*/ 30955 h 949857"/>
                <a:gd name="connsiteX7" fmla="*/ 324942 w 1042489"/>
                <a:gd name="connsiteY7" fmla="*/ 73945 h 949857"/>
                <a:gd name="connsiteX0" fmla="*/ 324942 w 1017348"/>
                <a:gd name="connsiteY0" fmla="*/ 73945 h 968877"/>
                <a:gd name="connsiteX1" fmla="*/ 94953 w 1017348"/>
                <a:gd name="connsiteY1" fmla="*/ 315352 h 968877"/>
                <a:gd name="connsiteX2" fmla="*/ 18851 w 1017348"/>
                <a:gd name="connsiteY2" fmla="*/ 476901 h 968877"/>
                <a:gd name="connsiteX3" fmla="*/ 429626 w 1017348"/>
                <a:gd name="connsiteY3" fmla="*/ 568618 h 968877"/>
                <a:gd name="connsiteX4" fmla="*/ 774597 w 1017348"/>
                <a:gd name="connsiteY4" fmla="*/ 830526 h 968877"/>
                <a:gd name="connsiteX5" fmla="*/ 1005387 w 1017348"/>
                <a:gd name="connsiteY5" fmla="*/ 948429 h 968877"/>
                <a:gd name="connsiteX6" fmla="*/ 968823 w 1017348"/>
                <a:gd name="connsiteY6" fmla="*/ 414749 h 968877"/>
                <a:gd name="connsiteX7" fmla="*/ 700709 w 1017348"/>
                <a:gd name="connsiteY7" fmla="*/ 30955 h 968877"/>
                <a:gd name="connsiteX8" fmla="*/ 324942 w 1017348"/>
                <a:gd name="connsiteY8" fmla="*/ 73945 h 968877"/>
                <a:gd name="connsiteX0" fmla="*/ 324942 w 969721"/>
                <a:gd name="connsiteY0" fmla="*/ 73945 h 832525"/>
                <a:gd name="connsiteX1" fmla="*/ 94953 w 969721"/>
                <a:gd name="connsiteY1" fmla="*/ 315352 h 832525"/>
                <a:gd name="connsiteX2" fmla="*/ 18851 w 969721"/>
                <a:gd name="connsiteY2" fmla="*/ 476901 h 832525"/>
                <a:gd name="connsiteX3" fmla="*/ 429626 w 969721"/>
                <a:gd name="connsiteY3" fmla="*/ 568618 h 832525"/>
                <a:gd name="connsiteX4" fmla="*/ 774597 w 969721"/>
                <a:gd name="connsiteY4" fmla="*/ 830526 h 832525"/>
                <a:gd name="connsiteX5" fmla="*/ 968823 w 969721"/>
                <a:gd name="connsiteY5" fmla="*/ 414749 h 832525"/>
                <a:gd name="connsiteX6" fmla="*/ 700709 w 969721"/>
                <a:gd name="connsiteY6" fmla="*/ 30955 h 832525"/>
                <a:gd name="connsiteX7" fmla="*/ 324942 w 969721"/>
                <a:gd name="connsiteY7" fmla="*/ 73945 h 832525"/>
                <a:gd name="connsiteX0" fmla="*/ 324942 w 792829"/>
                <a:gd name="connsiteY0" fmla="*/ 73945 h 847451"/>
                <a:gd name="connsiteX1" fmla="*/ 94953 w 792829"/>
                <a:gd name="connsiteY1" fmla="*/ 315352 h 847451"/>
                <a:gd name="connsiteX2" fmla="*/ 18851 w 792829"/>
                <a:gd name="connsiteY2" fmla="*/ 476901 h 847451"/>
                <a:gd name="connsiteX3" fmla="*/ 429626 w 792829"/>
                <a:gd name="connsiteY3" fmla="*/ 568618 h 847451"/>
                <a:gd name="connsiteX4" fmla="*/ 774597 w 792829"/>
                <a:gd name="connsiteY4" fmla="*/ 830526 h 847451"/>
                <a:gd name="connsiteX5" fmla="*/ 700709 w 792829"/>
                <a:gd name="connsiteY5" fmla="*/ 30955 h 847451"/>
                <a:gd name="connsiteX6" fmla="*/ 324942 w 792829"/>
                <a:gd name="connsiteY6" fmla="*/ 73945 h 847451"/>
                <a:gd name="connsiteX0" fmla="*/ 324942 w 774597"/>
                <a:gd name="connsiteY0" fmla="*/ 17200 h 790706"/>
                <a:gd name="connsiteX1" fmla="*/ 94953 w 774597"/>
                <a:gd name="connsiteY1" fmla="*/ 258607 h 790706"/>
                <a:gd name="connsiteX2" fmla="*/ 18851 w 774597"/>
                <a:gd name="connsiteY2" fmla="*/ 420156 h 790706"/>
                <a:gd name="connsiteX3" fmla="*/ 429626 w 774597"/>
                <a:gd name="connsiteY3" fmla="*/ 511873 h 790706"/>
                <a:gd name="connsiteX4" fmla="*/ 774597 w 774597"/>
                <a:gd name="connsiteY4" fmla="*/ 773781 h 790706"/>
                <a:gd name="connsiteX5" fmla="*/ 324942 w 774597"/>
                <a:gd name="connsiteY5" fmla="*/ 17200 h 790706"/>
                <a:gd name="connsiteX0" fmla="*/ 774597 w 774597"/>
                <a:gd name="connsiteY0" fmla="*/ 515174 h 532099"/>
                <a:gd name="connsiteX1" fmla="*/ 94953 w 774597"/>
                <a:gd name="connsiteY1" fmla="*/ 0 h 532099"/>
                <a:gd name="connsiteX2" fmla="*/ 18851 w 774597"/>
                <a:gd name="connsiteY2" fmla="*/ 161549 h 532099"/>
                <a:gd name="connsiteX3" fmla="*/ 429626 w 774597"/>
                <a:gd name="connsiteY3" fmla="*/ 253266 h 532099"/>
                <a:gd name="connsiteX4" fmla="*/ 774597 w 774597"/>
                <a:gd name="connsiteY4" fmla="*/ 515174 h 532099"/>
                <a:gd name="connsiteX0" fmla="*/ 774597 w 844739"/>
                <a:gd name="connsiteY0" fmla="*/ 515174 h 628480"/>
                <a:gd name="connsiteX1" fmla="*/ 94953 w 844739"/>
                <a:gd name="connsiteY1" fmla="*/ 0 h 628480"/>
                <a:gd name="connsiteX2" fmla="*/ 18851 w 844739"/>
                <a:gd name="connsiteY2" fmla="*/ 161549 h 628480"/>
                <a:gd name="connsiteX3" fmla="*/ 429626 w 844739"/>
                <a:gd name="connsiteY3" fmla="*/ 253266 h 628480"/>
                <a:gd name="connsiteX4" fmla="*/ 774597 w 844739"/>
                <a:gd name="connsiteY4" fmla="*/ 515174 h 628480"/>
                <a:gd name="connsiteX0" fmla="*/ 764367 w 835447"/>
                <a:gd name="connsiteY0" fmla="*/ 524615 h 636802"/>
                <a:gd name="connsiteX1" fmla="*/ 94953 w 835447"/>
                <a:gd name="connsiteY1" fmla="*/ 0 h 636802"/>
                <a:gd name="connsiteX2" fmla="*/ 18851 w 835447"/>
                <a:gd name="connsiteY2" fmla="*/ 161549 h 636802"/>
                <a:gd name="connsiteX3" fmla="*/ 429626 w 835447"/>
                <a:gd name="connsiteY3" fmla="*/ 253266 h 636802"/>
                <a:gd name="connsiteX4" fmla="*/ 764367 w 835447"/>
                <a:gd name="connsiteY4" fmla="*/ 524615 h 636802"/>
                <a:gd name="connsiteX0" fmla="*/ 764367 w 769401"/>
                <a:gd name="connsiteY0" fmla="*/ 524615 h 534037"/>
                <a:gd name="connsiteX1" fmla="*/ 94953 w 769401"/>
                <a:gd name="connsiteY1" fmla="*/ 0 h 534037"/>
                <a:gd name="connsiteX2" fmla="*/ 18851 w 769401"/>
                <a:gd name="connsiteY2" fmla="*/ 161549 h 534037"/>
                <a:gd name="connsiteX3" fmla="*/ 429626 w 769401"/>
                <a:gd name="connsiteY3" fmla="*/ 253266 h 534037"/>
                <a:gd name="connsiteX4" fmla="*/ 764367 w 769401"/>
                <a:gd name="connsiteY4" fmla="*/ 524615 h 534037"/>
                <a:gd name="connsiteX0" fmla="*/ 764905 w 769939"/>
                <a:gd name="connsiteY0" fmla="*/ 524615 h 533871"/>
                <a:gd name="connsiteX1" fmla="*/ 95491 w 769939"/>
                <a:gd name="connsiteY1" fmla="*/ 0 h 533871"/>
                <a:gd name="connsiteX2" fmla="*/ 18759 w 769939"/>
                <a:gd name="connsiteY2" fmla="*/ 197662 h 533871"/>
                <a:gd name="connsiteX3" fmla="*/ 430164 w 769939"/>
                <a:gd name="connsiteY3" fmla="*/ 253266 h 533871"/>
                <a:gd name="connsiteX4" fmla="*/ 764905 w 769939"/>
                <a:gd name="connsiteY4" fmla="*/ 524615 h 53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939" h="533871">
                  <a:moveTo>
                    <a:pt x="764905" y="524615"/>
                  </a:moveTo>
                  <a:cubicBezTo>
                    <a:pt x="520342" y="179405"/>
                    <a:pt x="221449" y="58937"/>
                    <a:pt x="95491" y="0"/>
                  </a:cubicBezTo>
                  <a:cubicBezTo>
                    <a:pt x="44476" y="67159"/>
                    <a:pt x="-37020" y="155451"/>
                    <a:pt x="18759" y="197662"/>
                  </a:cubicBezTo>
                  <a:cubicBezTo>
                    <a:pt x="74538" y="239873"/>
                    <a:pt x="305806" y="198774"/>
                    <a:pt x="430164" y="253266"/>
                  </a:cubicBezTo>
                  <a:cubicBezTo>
                    <a:pt x="554522" y="307758"/>
                    <a:pt x="808818" y="587924"/>
                    <a:pt x="764905" y="524615"/>
                  </a:cubicBezTo>
                  <a:close/>
                </a:path>
              </a:pathLst>
            </a:custGeom>
            <a:solidFill>
              <a:srgbClr val="7030A0"/>
            </a:solidFill>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grpSp>
      <p:sp>
        <p:nvSpPr>
          <p:cNvPr id="2" name="Titel 1">
            <a:extLst>
              <a:ext uri="{FF2B5EF4-FFF2-40B4-BE49-F238E27FC236}">
                <a16:creationId xmlns:a16="http://schemas.microsoft.com/office/drawing/2014/main" id="{283CD90D-416A-4EE8-B536-9D8D24B86A74}"/>
              </a:ext>
            </a:extLst>
          </p:cNvPr>
          <p:cNvSpPr>
            <a:spLocks noGrp="1"/>
          </p:cNvSpPr>
          <p:nvPr>
            <p:ph type="title"/>
          </p:nvPr>
        </p:nvSpPr>
        <p:spPr/>
        <p:txBody>
          <a:bodyPr/>
          <a:lstStyle/>
          <a:p>
            <a:r>
              <a:rPr lang="de-DE" dirty="0"/>
              <a:t>Der maßgebliche Immissionsort</a:t>
            </a:r>
            <a:br>
              <a:rPr lang="de-DE" dirty="0"/>
            </a:br>
            <a:r>
              <a:rPr lang="de-DE" sz="1600" dirty="0"/>
              <a:t>Bestimmung mit Hilfe des Konflikts, isotrope Quelle, </a:t>
            </a:r>
            <a:r>
              <a:rPr lang="de-DE" sz="1600" dirty="0" err="1"/>
              <a:t>C</a:t>
            </a:r>
            <a:r>
              <a:rPr lang="de-DE" sz="1600" baseline="-25000" dirty="0" err="1"/>
              <a:t>met</a:t>
            </a:r>
            <a:r>
              <a:rPr lang="de-DE" sz="1600" dirty="0"/>
              <a:t> = 0 dB</a:t>
            </a:r>
          </a:p>
        </p:txBody>
      </p:sp>
      <p:sp>
        <p:nvSpPr>
          <p:cNvPr id="4" name="Fußzeilenplatzhalter 3">
            <a:extLst>
              <a:ext uri="{FF2B5EF4-FFF2-40B4-BE49-F238E27FC236}">
                <a16:creationId xmlns:a16="http://schemas.microsoft.com/office/drawing/2014/main" id="{9EF422DD-E4BB-471A-B66C-FB8A0CC96C4A}"/>
              </a:ext>
            </a:extLst>
          </p:cNvPr>
          <p:cNvSpPr>
            <a:spLocks noGrp="1"/>
          </p:cNvSpPr>
          <p:nvPr>
            <p:ph type="ftr" sz="quarter" idx="13"/>
          </p:nvPr>
        </p:nvSpPr>
        <p:spPr/>
        <p:txBody>
          <a:bodyPr/>
          <a:lstStyle/>
          <a:p>
            <a:r>
              <a:rPr lang="de-DE"/>
              <a:t>Zum Einwirkungsbereich der TA Lärm, DAGA 2021, Wien</a:t>
            </a:r>
            <a:endParaRPr lang="de-DE" dirty="0"/>
          </a:p>
        </p:txBody>
      </p:sp>
      <p:sp>
        <p:nvSpPr>
          <p:cNvPr id="5" name="Textfeld 4">
            <a:extLst>
              <a:ext uri="{FF2B5EF4-FFF2-40B4-BE49-F238E27FC236}">
                <a16:creationId xmlns:a16="http://schemas.microsoft.com/office/drawing/2014/main" id="{6CB2D439-3948-4E6E-BA93-6C80DD29AF2E}"/>
              </a:ext>
            </a:extLst>
          </p:cNvPr>
          <p:cNvSpPr txBox="1"/>
          <p:nvPr/>
        </p:nvSpPr>
        <p:spPr>
          <a:xfrm>
            <a:off x="4717718" y="1212579"/>
            <a:ext cx="4257295" cy="83099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de-DE" sz="1600" dirty="0">
                <a:latin typeface="+mn-lt"/>
              </a:rPr>
              <a:t>Jede Schnittfläche einer Richtwertfläche mit dem zugehörigen Wirkbereich wird zu einer Teilfläche des Einwirkungsbereichs.</a:t>
            </a:r>
          </a:p>
        </p:txBody>
      </p:sp>
      <p:sp>
        <p:nvSpPr>
          <p:cNvPr id="14" name="Textfeld 13">
            <a:extLst>
              <a:ext uri="{FF2B5EF4-FFF2-40B4-BE49-F238E27FC236}">
                <a16:creationId xmlns:a16="http://schemas.microsoft.com/office/drawing/2014/main" id="{A2CB1B77-95F1-4524-BF36-2ED8316FF4C2}"/>
              </a:ext>
            </a:extLst>
          </p:cNvPr>
          <p:cNvSpPr txBox="1"/>
          <p:nvPr/>
        </p:nvSpPr>
        <p:spPr>
          <a:xfrm>
            <a:off x="5649131" y="5984406"/>
            <a:ext cx="3325881"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de-DE" sz="1200" baseline="30000" dirty="0">
                <a:latin typeface="+mn-lt"/>
              </a:rPr>
              <a:t>1</a:t>
            </a:r>
            <a:r>
              <a:rPr lang="de-DE" sz="1200" dirty="0">
                <a:latin typeface="+mn-lt"/>
              </a:rPr>
              <a:t>Der Konflikt K ist die Differenz des zugehörigen IRW und des Beurteilungspegels</a:t>
            </a:r>
          </a:p>
          <a:p>
            <a:pPr algn="ctr"/>
            <a:r>
              <a:rPr lang="de-DE" sz="1200" dirty="0">
                <a:latin typeface="+mn-lt"/>
              </a:rPr>
              <a:t>K(</a:t>
            </a:r>
            <a:r>
              <a:rPr lang="de-DE" sz="1200" u="sng" dirty="0">
                <a:latin typeface="+mn-lt"/>
              </a:rPr>
              <a:t>r</a:t>
            </a:r>
            <a:r>
              <a:rPr lang="de-DE" sz="1200" dirty="0">
                <a:latin typeface="+mn-lt"/>
              </a:rPr>
              <a:t>) = IRW – </a:t>
            </a:r>
            <a:r>
              <a:rPr lang="de-DE" sz="1200" dirty="0" err="1">
                <a:latin typeface="+mn-lt"/>
              </a:rPr>
              <a:t>L</a:t>
            </a:r>
            <a:r>
              <a:rPr lang="de-DE" sz="1200" baseline="-25000" dirty="0" err="1">
                <a:latin typeface="+mn-lt"/>
              </a:rPr>
              <a:t>r</a:t>
            </a:r>
            <a:r>
              <a:rPr lang="de-DE" sz="1200" dirty="0">
                <a:latin typeface="+mn-lt"/>
              </a:rPr>
              <a:t>(</a:t>
            </a:r>
            <a:r>
              <a:rPr lang="de-DE" sz="1200" u="sng" dirty="0">
                <a:latin typeface="+mn-lt"/>
              </a:rPr>
              <a:t>r</a:t>
            </a:r>
            <a:r>
              <a:rPr lang="de-DE" sz="1200" dirty="0">
                <a:latin typeface="+mn-lt"/>
              </a:rPr>
              <a:t>)</a:t>
            </a:r>
          </a:p>
        </p:txBody>
      </p:sp>
      <p:sp>
        <p:nvSpPr>
          <p:cNvPr id="32" name="Text Box 4">
            <a:extLst>
              <a:ext uri="{FF2B5EF4-FFF2-40B4-BE49-F238E27FC236}">
                <a16:creationId xmlns:a16="http://schemas.microsoft.com/office/drawing/2014/main" id="{88F8497B-15F7-45B5-A201-17622801F053}"/>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Strategie für den richtigen Weg</a:t>
            </a:r>
          </a:p>
        </p:txBody>
      </p:sp>
      <p:sp>
        <p:nvSpPr>
          <p:cNvPr id="6" name="Rechteck 5">
            <a:extLst>
              <a:ext uri="{FF2B5EF4-FFF2-40B4-BE49-F238E27FC236}">
                <a16:creationId xmlns:a16="http://schemas.microsoft.com/office/drawing/2014/main" id="{71EB6D3D-0C9D-41E7-9157-01FD07DD81C0}"/>
              </a:ext>
            </a:extLst>
          </p:cNvPr>
          <p:cNvSpPr/>
          <p:nvPr/>
        </p:nvSpPr>
        <p:spPr bwMode="auto">
          <a:xfrm>
            <a:off x="1328217" y="5844584"/>
            <a:ext cx="184996" cy="116092"/>
          </a:xfrm>
          <a:custGeom>
            <a:avLst/>
            <a:gdLst>
              <a:gd name="connsiteX0" fmla="*/ 0 w 236118"/>
              <a:gd name="connsiteY0" fmla="*/ 0 h 154983"/>
              <a:gd name="connsiteX1" fmla="*/ 236118 w 236118"/>
              <a:gd name="connsiteY1" fmla="*/ 0 h 154983"/>
              <a:gd name="connsiteX2" fmla="*/ 236118 w 236118"/>
              <a:gd name="connsiteY2" fmla="*/ 154983 h 154983"/>
              <a:gd name="connsiteX3" fmla="*/ 0 w 236118"/>
              <a:gd name="connsiteY3" fmla="*/ 154983 h 154983"/>
              <a:gd name="connsiteX4" fmla="*/ 0 w 236118"/>
              <a:gd name="connsiteY4" fmla="*/ 0 h 154983"/>
              <a:gd name="connsiteX0" fmla="*/ 0 w 236118"/>
              <a:gd name="connsiteY0" fmla="*/ 0 h 154983"/>
              <a:gd name="connsiteX1" fmla="*/ 181874 w 236118"/>
              <a:gd name="connsiteY1" fmla="*/ 42620 h 154983"/>
              <a:gd name="connsiteX2" fmla="*/ 236118 w 236118"/>
              <a:gd name="connsiteY2" fmla="*/ 154983 h 154983"/>
              <a:gd name="connsiteX3" fmla="*/ 0 w 236118"/>
              <a:gd name="connsiteY3" fmla="*/ 154983 h 154983"/>
              <a:gd name="connsiteX4" fmla="*/ 0 w 236118"/>
              <a:gd name="connsiteY4" fmla="*/ 0 h 154983"/>
              <a:gd name="connsiteX0" fmla="*/ 54244 w 290362"/>
              <a:gd name="connsiteY0" fmla="*/ 0 h 178231"/>
              <a:gd name="connsiteX1" fmla="*/ 236118 w 290362"/>
              <a:gd name="connsiteY1" fmla="*/ 42620 h 178231"/>
              <a:gd name="connsiteX2" fmla="*/ 290362 w 290362"/>
              <a:gd name="connsiteY2" fmla="*/ 154983 h 178231"/>
              <a:gd name="connsiteX3" fmla="*/ 0 w 290362"/>
              <a:gd name="connsiteY3" fmla="*/ 178231 h 178231"/>
              <a:gd name="connsiteX4" fmla="*/ 54244 w 290362"/>
              <a:gd name="connsiteY4" fmla="*/ 0 h 178231"/>
              <a:gd name="connsiteX0" fmla="*/ 77491 w 290362"/>
              <a:gd name="connsiteY0" fmla="*/ 0 h 197604"/>
              <a:gd name="connsiteX1" fmla="*/ 236118 w 290362"/>
              <a:gd name="connsiteY1" fmla="*/ 61993 h 197604"/>
              <a:gd name="connsiteX2" fmla="*/ 290362 w 290362"/>
              <a:gd name="connsiteY2" fmla="*/ 174356 h 197604"/>
              <a:gd name="connsiteX3" fmla="*/ 0 w 290362"/>
              <a:gd name="connsiteY3" fmla="*/ 197604 h 197604"/>
              <a:gd name="connsiteX4" fmla="*/ 77491 w 290362"/>
              <a:gd name="connsiteY4" fmla="*/ 0 h 197604"/>
              <a:gd name="connsiteX0" fmla="*/ 86887 w 299758"/>
              <a:gd name="connsiteY0" fmla="*/ 5277 h 202881"/>
              <a:gd name="connsiteX1" fmla="*/ 245514 w 299758"/>
              <a:gd name="connsiteY1" fmla="*/ 67270 h 202881"/>
              <a:gd name="connsiteX2" fmla="*/ 299758 w 299758"/>
              <a:gd name="connsiteY2" fmla="*/ 179633 h 202881"/>
              <a:gd name="connsiteX3" fmla="*/ 9396 w 299758"/>
              <a:gd name="connsiteY3" fmla="*/ 202881 h 202881"/>
              <a:gd name="connsiteX4" fmla="*/ 86887 w 299758"/>
              <a:gd name="connsiteY4" fmla="*/ 5277 h 202881"/>
              <a:gd name="connsiteX0" fmla="*/ 87639 w 300510"/>
              <a:gd name="connsiteY0" fmla="*/ 35554 h 233158"/>
              <a:gd name="connsiteX1" fmla="*/ 296636 w 300510"/>
              <a:gd name="connsiteY1" fmla="*/ 16181 h 233158"/>
              <a:gd name="connsiteX2" fmla="*/ 300510 w 300510"/>
              <a:gd name="connsiteY2" fmla="*/ 209910 h 233158"/>
              <a:gd name="connsiteX3" fmla="*/ 10148 w 300510"/>
              <a:gd name="connsiteY3" fmla="*/ 233158 h 233158"/>
              <a:gd name="connsiteX4" fmla="*/ 87639 w 300510"/>
              <a:gd name="connsiteY4" fmla="*/ 35554 h 233158"/>
              <a:gd name="connsiteX0" fmla="*/ 87639 w 300510"/>
              <a:gd name="connsiteY0" fmla="*/ 42937 h 240541"/>
              <a:gd name="connsiteX1" fmla="*/ 296636 w 300510"/>
              <a:gd name="connsiteY1" fmla="*/ 23564 h 240541"/>
              <a:gd name="connsiteX2" fmla="*/ 300510 w 300510"/>
              <a:gd name="connsiteY2" fmla="*/ 217293 h 240541"/>
              <a:gd name="connsiteX3" fmla="*/ 10148 w 300510"/>
              <a:gd name="connsiteY3" fmla="*/ 240541 h 240541"/>
              <a:gd name="connsiteX4" fmla="*/ 87639 w 300510"/>
              <a:gd name="connsiteY4" fmla="*/ 42937 h 240541"/>
              <a:gd name="connsiteX0" fmla="*/ 87639 w 328426"/>
              <a:gd name="connsiteY0" fmla="*/ 42937 h 240541"/>
              <a:gd name="connsiteX1" fmla="*/ 296636 w 328426"/>
              <a:gd name="connsiteY1" fmla="*/ 23564 h 240541"/>
              <a:gd name="connsiteX2" fmla="*/ 300510 w 328426"/>
              <a:gd name="connsiteY2" fmla="*/ 217293 h 240541"/>
              <a:gd name="connsiteX3" fmla="*/ 10148 w 328426"/>
              <a:gd name="connsiteY3" fmla="*/ 240541 h 240541"/>
              <a:gd name="connsiteX4" fmla="*/ 87639 w 328426"/>
              <a:gd name="connsiteY4" fmla="*/ 42937 h 240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26" h="240541">
                <a:moveTo>
                  <a:pt x="87639" y="42937"/>
                </a:moveTo>
                <a:cubicBezTo>
                  <a:pt x="135387" y="6774"/>
                  <a:pt x="295719" y="-22287"/>
                  <a:pt x="296636" y="23564"/>
                </a:cubicBezTo>
                <a:cubicBezTo>
                  <a:pt x="297927" y="88140"/>
                  <a:pt x="364893" y="212138"/>
                  <a:pt x="300510" y="217293"/>
                </a:cubicBezTo>
                <a:lnTo>
                  <a:pt x="10148" y="240541"/>
                </a:lnTo>
                <a:cubicBezTo>
                  <a:pt x="-25330" y="211482"/>
                  <a:pt x="39891" y="79100"/>
                  <a:pt x="87639" y="42937"/>
                </a:cubicBezTo>
                <a:close/>
              </a:path>
            </a:pathLst>
          </a:custGeom>
          <a:solidFill>
            <a:srgbClr val="7030A0"/>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grpSp>
        <p:nvGrpSpPr>
          <p:cNvPr id="21" name="Gruppieren 20">
            <a:extLst>
              <a:ext uri="{FF2B5EF4-FFF2-40B4-BE49-F238E27FC236}">
                <a16:creationId xmlns:a16="http://schemas.microsoft.com/office/drawing/2014/main" id="{8BF1B99E-BC63-452E-BA2E-C675979ED6CE}"/>
              </a:ext>
            </a:extLst>
          </p:cNvPr>
          <p:cNvGrpSpPr/>
          <p:nvPr/>
        </p:nvGrpSpPr>
        <p:grpSpPr>
          <a:xfrm>
            <a:off x="1493984" y="1822075"/>
            <a:ext cx="2621573" cy="1773836"/>
            <a:chOff x="1493984" y="1822075"/>
            <a:chExt cx="2621573" cy="1773836"/>
          </a:xfrm>
        </p:grpSpPr>
        <p:sp>
          <p:nvSpPr>
            <p:cNvPr id="15" name="Ellipse 14">
              <a:extLst>
                <a:ext uri="{FF2B5EF4-FFF2-40B4-BE49-F238E27FC236}">
                  <a16:creationId xmlns:a16="http://schemas.microsoft.com/office/drawing/2014/main" id="{3A50CE9F-363A-4A1B-82DA-D30B189D616F}"/>
                </a:ext>
              </a:extLst>
            </p:cNvPr>
            <p:cNvSpPr/>
            <p:nvPr/>
          </p:nvSpPr>
          <p:spPr bwMode="auto">
            <a:xfrm>
              <a:off x="1635853" y="1994131"/>
              <a:ext cx="73914" cy="80588"/>
            </a:xfrm>
            <a:prstGeom prst="ellipse">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16" name="Textfeld 15">
              <a:extLst>
                <a:ext uri="{FF2B5EF4-FFF2-40B4-BE49-F238E27FC236}">
                  <a16:creationId xmlns:a16="http://schemas.microsoft.com/office/drawing/2014/main" id="{A3BFC10E-A64C-4464-9FA9-7F679AEBE324}"/>
                </a:ext>
              </a:extLst>
            </p:cNvPr>
            <p:cNvSpPr txBox="1"/>
            <p:nvPr/>
          </p:nvSpPr>
          <p:spPr>
            <a:xfrm>
              <a:off x="1705471" y="1822075"/>
              <a:ext cx="336952" cy="261610"/>
            </a:xfrm>
            <a:prstGeom prst="rect">
              <a:avLst/>
            </a:prstGeom>
            <a:noFill/>
          </p:spPr>
          <p:txBody>
            <a:bodyPr wrap="none" rtlCol="0">
              <a:spAutoFit/>
            </a:bodyPr>
            <a:lstStyle/>
            <a:p>
              <a:pPr algn="ctr"/>
              <a:r>
                <a:rPr lang="de-DE" sz="1100" dirty="0">
                  <a:solidFill>
                    <a:srgbClr val="08761D"/>
                  </a:solidFill>
                  <a:latin typeface="+mn-lt"/>
                </a:rPr>
                <a:t>R</a:t>
              </a:r>
              <a:r>
                <a:rPr lang="de-DE" sz="1050" baseline="-25000" dirty="0">
                  <a:solidFill>
                    <a:srgbClr val="08761D"/>
                  </a:solidFill>
                  <a:latin typeface="+mn-lt"/>
                </a:rPr>
                <a:t>1</a:t>
              </a:r>
              <a:endParaRPr lang="de-DE" sz="1100" baseline="-25000" dirty="0">
                <a:solidFill>
                  <a:srgbClr val="08761D"/>
                </a:solidFill>
                <a:latin typeface="+mn-lt"/>
              </a:endParaRPr>
            </a:p>
          </p:txBody>
        </p:sp>
        <p:sp>
          <p:nvSpPr>
            <p:cNvPr id="65" name="Textfeld 64">
              <a:extLst>
                <a:ext uri="{FF2B5EF4-FFF2-40B4-BE49-F238E27FC236}">
                  <a16:creationId xmlns:a16="http://schemas.microsoft.com/office/drawing/2014/main" id="{D059D415-12A8-4913-A46E-AE19184F16D0}"/>
                </a:ext>
              </a:extLst>
            </p:cNvPr>
            <p:cNvSpPr txBox="1"/>
            <p:nvPr/>
          </p:nvSpPr>
          <p:spPr>
            <a:xfrm>
              <a:off x="1493984" y="2935277"/>
              <a:ext cx="336952" cy="261610"/>
            </a:xfrm>
            <a:prstGeom prst="rect">
              <a:avLst/>
            </a:prstGeom>
            <a:noFill/>
          </p:spPr>
          <p:txBody>
            <a:bodyPr wrap="none" rtlCol="0">
              <a:spAutoFit/>
            </a:bodyPr>
            <a:lstStyle/>
            <a:p>
              <a:pPr algn="ctr"/>
              <a:r>
                <a:rPr lang="de-DE" sz="1100" dirty="0">
                  <a:solidFill>
                    <a:srgbClr val="08761D"/>
                  </a:solidFill>
                  <a:latin typeface="+mn-lt"/>
                </a:rPr>
                <a:t>R</a:t>
              </a:r>
              <a:r>
                <a:rPr lang="de-DE" sz="1050" baseline="-25000" dirty="0">
                  <a:solidFill>
                    <a:srgbClr val="08761D"/>
                  </a:solidFill>
                  <a:latin typeface="+mn-lt"/>
                </a:rPr>
                <a:t>2</a:t>
              </a:r>
              <a:endParaRPr lang="de-DE" sz="1100" baseline="-25000" dirty="0">
                <a:solidFill>
                  <a:srgbClr val="08761D"/>
                </a:solidFill>
                <a:latin typeface="+mn-lt"/>
              </a:endParaRPr>
            </a:p>
          </p:txBody>
        </p:sp>
        <p:sp>
          <p:nvSpPr>
            <p:cNvPr id="66" name="Textfeld 65">
              <a:extLst>
                <a:ext uri="{FF2B5EF4-FFF2-40B4-BE49-F238E27FC236}">
                  <a16:creationId xmlns:a16="http://schemas.microsoft.com/office/drawing/2014/main" id="{5267645C-7FA3-473D-A13E-63F47784A682}"/>
                </a:ext>
              </a:extLst>
            </p:cNvPr>
            <p:cNvSpPr txBox="1"/>
            <p:nvPr/>
          </p:nvSpPr>
          <p:spPr>
            <a:xfrm>
              <a:off x="2827560" y="3307272"/>
              <a:ext cx="336952" cy="261610"/>
            </a:xfrm>
            <a:prstGeom prst="rect">
              <a:avLst/>
            </a:prstGeom>
            <a:noFill/>
          </p:spPr>
          <p:txBody>
            <a:bodyPr wrap="none" rtlCol="0">
              <a:spAutoFit/>
            </a:bodyPr>
            <a:lstStyle/>
            <a:p>
              <a:pPr algn="ctr"/>
              <a:r>
                <a:rPr lang="de-DE" sz="1100" dirty="0">
                  <a:solidFill>
                    <a:srgbClr val="08761D"/>
                  </a:solidFill>
                  <a:latin typeface="+mn-lt"/>
                </a:rPr>
                <a:t>R</a:t>
              </a:r>
              <a:r>
                <a:rPr lang="de-DE" sz="1050" baseline="-25000" dirty="0">
                  <a:solidFill>
                    <a:srgbClr val="08761D"/>
                  </a:solidFill>
                  <a:latin typeface="+mn-lt"/>
                </a:rPr>
                <a:t>3</a:t>
              </a:r>
              <a:endParaRPr lang="de-DE" sz="1100" baseline="-25000" dirty="0">
                <a:solidFill>
                  <a:srgbClr val="08761D"/>
                </a:solidFill>
                <a:latin typeface="+mn-lt"/>
              </a:endParaRPr>
            </a:p>
          </p:txBody>
        </p:sp>
        <p:sp>
          <p:nvSpPr>
            <p:cNvPr id="67" name="Textfeld 66">
              <a:extLst>
                <a:ext uri="{FF2B5EF4-FFF2-40B4-BE49-F238E27FC236}">
                  <a16:creationId xmlns:a16="http://schemas.microsoft.com/office/drawing/2014/main" id="{9E27CF09-92DB-4D06-B1F8-422C908F44E5}"/>
                </a:ext>
              </a:extLst>
            </p:cNvPr>
            <p:cNvSpPr txBox="1"/>
            <p:nvPr/>
          </p:nvSpPr>
          <p:spPr>
            <a:xfrm>
              <a:off x="3696585" y="2897021"/>
              <a:ext cx="336952" cy="261610"/>
            </a:xfrm>
            <a:prstGeom prst="rect">
              <a:avLst/>
            </a:prstGeom>
            <a:noFill/>
          </p:spPr>
          <p:txBody>
            <a:bodyPr wrap="none" rtlCol="0">
              <a:spAutoFit/>
            </a:bodyPr>
            <a:lstStyle/>
            <a:p>
              <a:pPr algn="ctr"/>
              <a:r>
                <a:rPr lang="de-DE" sz="1100" dirty="0">
                  <a:solidFill>
                    <a:srgbClr val="08761D"/>
                  </a:solidFill>
                  <a:latin typeface="+mn-lt"/>
                </a:rPr>
                <a:t>R</a:t>
              </a:r>
              <a:r>
                <a:rPr lang="de-DE" sz="1050" baseline="-25000" dirty="0">
                  <a:solidFill>
                    <a:srgbClr val="08761D"/>
                  </a:solidFill>
                  <a:latin typeface="+mn-lt"/>
                </a:rPr>
                <a:t>4</a:t>
              </a:r>
              <a:endParaRPr lang="de-DE" sz="1100" baseline="-25000" dirty="0">
                <a:solidFill>
                  <a:srgbClr val="08761D"/>
                </a:solidFill>
                <a:latin typeface="+mn-lt"/>
              </a:endParaRPr>
            </a:p>
          </p:txBody>
        </p:sp>
        <p:sp>
          <p:nvSpPr>
            <p:cNvPr id="68" name="Textfeld 67">
              <a:extLst>
                <a:ext uri="{FF2B5EF4-FFF2-40B4-BE49-F238E27FC236}">
                  <a16:creationId xmlns:a16="http://schemas.microsoft.com/office/drawing/2014/main" id="{8436A08C-99F5-472A-809F-9CBB3E8DD505}"/>
                </a:ext>
              </a:extLst>
            </p:cNvPr>
            <p:cNvSpPr txBox="1"/>
            <p:nvPr/>
          </p:nvSpPr>
          <p:spPr>
            <a:xfrm>
              <a:off x="2250202" y="2628906"/>
              <a:ext cx="336952" cy="261610"/>
            </a:xfrm>
            <a:prstGeom prst="rect">
              <a:avLst/>
            </a:prstGeom>
            <a:noFill/>
          </p:spPr>
          <p:txBody>
            <a:bodyPr wrap="none" rtlCol="0">
              <a:spAutoFit/>
            </a:bodyPr>
            <a:lstStyle/>
            <a:p>
              <a:pPr algn="ctr"/>
              <a:r>
                <a:rPr lang="de-DE" sz="1100" dirty="0">
                  <a:solidFill>
                    <a:srgbClr val="08761D"/>
                  </a:solidFill>
                  <a:latin typeface="+mn-lt"/>
                </a:rPr>
                <a:t>R</a:t>
              </a:r>
              <a:r>
                <a:rPr lang="de-DE" sz="1050" baseline="-25000" dirty="0">
                  <a:solidFill>
                    <a:srgbClr val="08761D"/>
                  </a:solidFill>
                  <a:latin typeface="+mn-lt"/>
                </a:rPr>
                <a:t>5</a:t>
              </a:r>
              <a:endParaRPr lang="de-DE" sz="1100" baseline="-25000" dirty="0">
                <a:solidFill>
                  <a:srgbClr val="08761D"/>
                </a:solidFill>
                <a:latin typeface="+mn-lt"/>
              </a:endParaRPr>
            </a:p>
          </p:txBody>
        </p:sp>
        <p:sp>
          <p:nvSpPr>
            <p:cNvPr id="102" name="Ellipse 101">
              <a:extLst>
                <a:ext uri="{FF2B5EF4-FFF2-40B4-BE49-F238E27FC236}">
                  <a16:creationId xmlns:a16="http://schemas.microsoft.com/office/drawing/2014/main" id="{E213A589-A57F-4080-A1C7-55ACB196D979}"/>
                </a:ext>
              </a:extLst>
            </p:cNvPr>
            <p:cNvSpPr/>
            <p:nvPr/>
          </p:nvSpPr>
          <p:spPr bwMode="auto">
            <a:xfrm>
              <a:off x="1578495" y="3203412"/>
              <a:ext cx="73914" cy="80588"/>
            </a:xfrm>
            <a:prstGeom prst="ellipse">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103" name="Ellipse 102">
              <a:extLst>
                <a:ext uri="{FF2B5EF4-FFF2-40B4-BE49-F238E27FC236}">
                  <a16:creationId xmlns:a16="http://schemas.microsoft.com/office/drawing/2014/main" id="{9079DB87-425F-4E0C-9B35-713116C4FE25}"/>
                </a:ext>
              </a:extLst>
            </p:cNvPr>
            <p:cNvSpPr/>
            <p:nvPr/>
          </p:nvSpPr>
          <p:spPr bwMode="auto">
            <a:xfrm>
              <a:off x="2865489" y="3515323"/>
              <a:ext cx="73914" cy="80588"/>
            </a:xfrm>
            <a:prstGeom prst="ellipse">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105" name="Ellipse 104">
              <a:extLst>
                <a:ext uri="{FF2B5EF4-FFF2-40B4-BE49-F238E27FC236}">
                  <a16:creationId xmlns:a16="http://schemas.microsoft.com/office/drawing/2014/main" id="{0D678BC6-87BC-4107-996B-4F2363654F7A}"/>
                </a:ext>
              </a:extLst>
            </p:cNvPr>
            <p:cNvSpPr/>
            <p:nvPr/>
          </p:nvSpPr>
          <p:spPr bwMode="auto">
            <a:xfrm>
              <a:off x="2476987" y="2627352"/>
              <a:ext cx="73914" cy="80588"/>
            </a:xfrm>
            <a:prstGeom prst="ellipse">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106" name="Ellipse 105">
              <a:extLst>
                <a:ext uri="{FF2B5EF4-FFF2-40B4-BE49-F238E27FC236}">
                  <a16:creationId xmlns:a16="http://schemas.microsoft.com/office/drawing/2014/main" id="{FE122138-78A0-4458-AC5D-302E0B8CEA34}"/>
                </a:ext>
              </a:extLst>
            </p:cNvPr>
            <p:cNvSpPr/>
            <p:nvPr/>
          </p:nvSpPr>
          <p:spPr bwMode="auto">
            <a:xfrm>
              <a:off x="4041643" y="2911536"/>
              <a:ext cx="73914" cy="80588"/>
            </a:xfrm>
            <a:prstGeom prst="ellipse">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grpSp>
      <p:sp>
        <p:nvSpPr>
          <p:cNvPr id="7" name="Textfeld 6">
            <a:extLst>
              <a:ext uri="{FF2B5EF4-FFF2-40B4-BE49-F238E27FC236}">
                <a16:creationId xmlns:a16="http://schemas.microsoft.com/office/drawing/2014/main" id="{DFB2B064-69C1-4450-9486-27B274482B32}"/>
              </a:ext>
            </a:extLst>
          </p:cNvPr>
          <p:cNvSpPr txBox="1"/>
          <p:nvPr/>
        </p:nvSpPr>
        <p:spPr>
          <a:xfrm>
            <a:off x="1578495" y="5736527"/>
            <a:ext cx="5806029" cy="523220"/>
          </a:xfrm>
          <a:prstGeom prst="rect">
            <a:avLst/>
          </a:prstGeom>
          <a:noFill/>
        </p:spPr>
        <p:txBody>
          <a:bodyPr wrap="square" rtlCol="0">
            <a:spAutoFit/>
          </a:bodyPr>
          <a:lstStyle/>
          <a:p>
            <a:r>
              <a:rPr lang="de-DE" sz="1400" dirty="0">
                <a:solidFill>
                  <a:srgbClr val="7030A0"/>
                </a:solidFill>
                <a:latin typeface="+mn-lt"/>
              </a:rPr>
              <a:t>Einwirkungsbereich der Anlage</a:t>
            </a:r>
            <a:br>
              <a:rPr lang="de-DE" sz="1400" dirty="0">
                <a:solidFill>
                  <a:srgbClr val="7030A0"/>
                </a:solidFill>
                <a:latin typeface="+mn-lt"/>
              </a:rPr>
            </a:br>
            <a:r>
              <a:rPr lang="de-DE" sz="1400" dirty="0">
                <a:solidFill>
                  <a:srgbClr val="7030A0"/>
                </a:solidFill>
                <a:latin typeface="+mn-lt"/>
              </a:rPr>
              <a:t>für die Beurteilungszeit Tags</a:t>
            </a:r>
          </a:p>
        </p:txBody>
      </p:sp>
      <p:sp>
        <p:nvSpPr>
          <p:cNvPr id="107" name="Ellipse 106">
            <a:extLst>
              <a:ext uri="{FF2B5EF4-FFF2-40B4-BE49-F238E27FC236}">
                <a16:creationId xmlns:a16="http://schemas.microsoft.com/office/drawing/2014/main" id="{29AB0C10-7A28-49D2-963E-C10506DB684B}"/>
              </a:ext>
            </a:extLst>
          </p:cNvPr>
          <p:cNvSpPr/>
          <p:nvPr/>
        </p:nvSpPr>
        <p:spPr bwMode="auto">
          <a:xfrm>
            <a:off x="1387868" y="5454153"/>
            <a:ext cx="73914" cy="80588"/>
          </a:xfrm>
          <a:prstGeom prst="ellipse">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8" name="Textfeld 7">
            <a:extLst>
              <a:ext uri="{FF2B5EF4-FFF2-40B4-BE49-F238E27FC236}">
                <a16:creationId xmlns:a16="http://schemas.microsoft.com/office/drawing/2014/main" id="{C1B3A891-6601-4D16-8B9C-B6FD25B74373}"/>
              </a:ext>
            </a:extLst>
          </p:cNvPr>
          <p:cNvSpPr txBox="1"/>
          <p:nvPr/>
        </p:nvSpPr>
        <p:spPr>
          <a:xfrm>
            <a:off x="1578495" y="5319272"/>
            <a:ext cx="5743614" cy="523220"/>
          </a:xfrm>
          <a:prstGeom prst="rect">
            <a:avLst/>
          </a:prstGeom>
          <a:noFill/>
        </p:spPr>
        <p:txBody>
          <a:bodyPr wrap="square" rtlCol="0">
            <a:spAutoFit/>
          </a:bodyPr>
          <a:lstStyle/>
          <a:p>
            <a:r>
              <a:rPr lang="de-DE" sz="1400" dirty="0">
                <a:solidFill>
                  <a:schemeClr val="accent4"/>
                </a:solidFill>
                <a:latin typeface="+mn-lt"/>
              </a:rPr>
              <a:t>Punkt des höchsten Konflikts</a:t>
            </a:r>
            <a:br>
              <a:rPr lang="de-DE" sz="1400" dirty="0">
                <a:solidFill>
                  <a:schemeClr val="accent4"/>
                </a:solidFill>
                <a:latin typeface="+mn-lt"/>
              </a:rPr>
            </a:br>
            <a:r>
              <a:rPr lang="de-DE" sz="1400" dirty="0">
                <a:solidFill>
                  <a:schemeClr val="accent4"/>
                </a:solidFill>
                <a:latin typeface="+mn-lt"/>
              </a:rPr>
              <a:t>in der Teilfläche</a:t>
            </a:r>
          </a:p>
        </p:txBody>
      </p:sp>
      <p:grpSp>
        <p:nvGrpSpPr>
          <p:cNvPr id="9" name="Gruppieren 8">
            <a:extLst>
              <a:ext uri="{FF2B5EF4-FFF2-40B4-BE49-F238E27FC236}">
                <a16:creationId xmlns:a16="http://schemas.microsoft.com/office/drawing/2014/main" id="{04EF47E6-2904-4D05-A397-3B4ACA41A613}"/>
              </a:ext>
            </a:extLst>
          </p:cNvPr>
          <p:cNvGrpSpPr/>
          <p:nvPr/>
        </p:nvGrpSpPr>
        <p:grpSpPr>
          <a:xfrm>
            <a:off x="4717718" y="2083685"/>
            <a:ext cx="4295007" cy="1047412"/>
            <a:chOff x="4717718" y="2083685"/>
            <a:chExt cx="4295007" cy="1047412"/>
          </a:xfrm>
        </p:grpSpPr>
        <p:sp>
          <p:nvSpPr>
            <p:cNvPr id="13" name="Textfeld 12">
              <a:extLst>
                <a:ext uri="{FF2B5EF4-FFF2-40B4-BE49-F238E27FC236}">
                  <a16:creationId xmlns:a16="http://schemas.microsoft.com/office/drawing/2014/main" id="{DD00A1A7-A133-4650-BB66-56E6D2E4BD4E}"/>
                </a:ext>
              </a:extLst>
            </p:cNvPr>
            <p:cNvSpPr txBox="1"/>
            <p:nvPr/>
          </p:nvSpPr>
          <p:spPr>
            <a:xfrm>
              <a:off x="4717718" y="2300100"/>
              <a:ext cx="4295007"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de-DE" sz="1600" dirty="0">
                  <a:latin typeface="+mn-lt"/>
                </a:rPr>
                <a:t>Für jede Teilfläche i des Einwirkungsbereichs wird der Ort R</a:t>
              </a:r>
              <a:r>
                <a:rPr lang="de-DE" sz="1600" baseline="-25000" dirty="0">
                  <a:latin typeface="+mn-lt"/>
                </a:rPr>
                <a:t>i</a:t>
              </a:r>
              <a:r>
                <a:rPr lang="de-DE" sz="1600" dirty="0">
                  <a:latin typeface="+mn-lt"/>
                </a:rPr>
                <a:t> mit dem höchsten Konflikt</a:t>
              </a:r>
              <a:r>
                <a:rPr lang="de-DE" sz="1600" baseline="30000" dirty="0">
                  <a:latin typeface="+mn-lt"/>
                </a:rPr>
                <a:t>1</a:t>
              </a:r>
              <a:r>
                <a:rPr lang="de-DE" sz="1600" dirty="0">
                  <a:latin typeface="+mn-lt"/>
                </a:rPr>
                <a:t> </a:t>
              </a:r>
              <a:r>
                <a:rPr lang="de-DE" sz="1600" dirty="0" err="1">
                  <a:latin typeface="+mn-lt"/>
                </a:rPr>
                <a:t>K</a:t>
              </a:r>
              <a:r>
                <a:rPr lang="de-DE" sz="1600" baseline="-25000" dirty="0" err="1">
                  <a:latin typeface="+mn-lt"/>
                </a:rPr>
                <a:t>i</a:t>
              </a:r>
              <a:r>
                <a:rPr lang="de-DE" sz="1600" dirty="0">
                  <a:latin typeface="+mn-lt"/>
                </a:rPr>
                <a:t> bestimmt.</a:t>
              </a:r>
            </a:p>
          </p:txBody>
        </p:sp>
        <p:sp>
          <p:nvSpPr>
            <p:cNvPr id="26" name="Pfeil: nach unten 25">
              <a:extLst>
                <a:ext uri="{FF2B5EF4-FFF2-40B4-BE49-F238E27FC236}">
                  <a16:creationId xmlns:a16="http://schemas.microsoft.com/office/drawing/2014/main" id="{C1F87910-D377-4D88-B3FE-67B12E99A485}"/>
                </a:ext>
              </a:extLst>
            </p:cNvPr>
            <p:cNvSpPr/>
            <p:nvPr/>
          </p:nvSpPr>
          <p:spPr bwMode="auto">
            <a:xfrm>
              <a:off x="6737888" y="2083685"/>
              <a:ext cx="127861" cy="161677"/>
            </a:xfrm>
            <a:prstGeom prst="downArrow">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grpSp>
      <p:grpSp>
        <p:nvGrpSpPr>
          <p:cNvPr id="22" name="Gruppieren 21">
            <a:extLst>
              <a:ext uri="{FF2B5EF4-FFF2-40B4-BE49-F238E27FC236}">
                <a16:creationId xmlns:a16="http://schemas.microsoft.com/office/drawing/2014/main" id="{F84691FD-50FE-4613-B6DA-D9C2BA275266}"/>
              </a:ext>
            </a:extLst>
          </p:cNvPr>
          <p:cNvGrpSpPr/>
          <p:nvPr/>
        </p:nvGrpSpPr>
        <p:grpSpPr>
          <a:xfrm>
            <a:off x="4717718" y="3187752"/>
            <a:ext cx="4295007" cy="784644"/>
            <a:chOff x="4717718" y="3187752"/>
            <a:chExt cx="4295007" cy="784644"/>
          </a:xfrm>
        </p:grpSpPr>
        <p:sp>
          <p:nvSpPr>
            <p:cNvPr id="12" name="Textfeld 11">
              <a:extLst>
                <a:ext uri="{FF2B5EF4-FFF2-40B4-BE49-F238E27FC236}">
                  <a16:creationId xmlns:a16="http://schemas.microsoft.com/office/drawing/2014/main" id="{AA2B8B99-50B2-4168-BDF4-E324ABEBE52B}"/>
                </a:ext>
              </a:extLst>
            </p:cNvPr>
            <p:cNvSpPr txBox="1"/>
            <p:nvPr/>
          </p:nvSpPr>
          <p:spPr>
            <a:xfrm>
              <a:off x="4717718" y="3387621"/>
              <a:ext cx="429500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de-DE" sz="1600" dirty="0">
                  <a:latin typeface="+mn-lt"/>
                </a:rPr>
                <a:t>Der Ort R</a:t>
              </a:r>
              <a:r>
                <a:rPr lang="de-DE" sz="1600" baseline="-25000" dirty="0">
                  <a:latin typeface="+mn-lt"/>
                </a:rPr>
                <a:t>i</a:t>
              </a:r>
              <a:r>
                <a:rPr lang="de-DE" sz="1600" dirty="0">
                  <a:latin typeface="+mn-lt"/>
                </a:rPr>
                <a:t> mit dem höchsten Konflikt </a:t>
              </a:r>
              <a:r>
                <a:rPr lang="de-DE" sz="1600" dirty="0" err="1">
                  <a:latin typeface="+mn-lt"/>
                </a:rPr>
                <a:t>K</a:t>
              </a:r>
              <a:r>
                <a:rPr lang="de-DE" sz="1600" baseline="-25000" dirty="0" err="1">
                  <a:latin typeface="+mn-lt"/>
                </a:rPr>
                <a:t>i</a:t>
              </a:r>
              <a:r>
                <a:rPr lang="de-DE" sz="1600" dirty="0">
                  <a:latin typeface="+mn-lt"/>
                </a:rPr>
                <a:t> ist der maßgebliche Immissionsort.</a:t>
              </a:r>
            </a:p>
          </p:txBody>
        </p:sp>
        <p:sp>
          <p:nvSpPr>
            <p:cNvPr id="109" name="Pfeil: nach unten 108">
              <a:extLst>
                <a:ext uri="{FF2B5EF4-FFF2-40B4-BE49-F238E27FC236}">
                  <a16:creationId xmlns:a16="http://schemas.microsoft.com/office/drawing/2014/main" id="{927370D4-8BBA-40ED-84B9-589B03F5085C}"/>
                </a:ext>
              </a:extLst>
            </p:cNvPr>
            <p:cNvSpPr/>
            <p:nvPr/>
          </p:nvSpPr>
          <p:spPr bwMode="auto">
            <a:xfrm>
              <a:off x="6737888" y="3187752"/>
              <a:ext cx="127861" cy="161677"/>
            </a:xfrm>
            <a:prstGeom prst="downArrow">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grpSp>
      <p:grpSp>
        <p:nvGrpSpPr>
          <p:cNvPr id="24" name="Gruppieren 23">
            <a:extLst>
              <a:ext uri="{FF2B5EF4-FFF2-40B4-BE49-F238E27FC236}">
                <a16:creationId xmlns:a16="http://schemas.microsoft.com/office/drawing/2014/main" id="{DF21D38E-BC18-40EA-9806-0D5A134A202F}"/>
              </a:ext>
            </a:extLst>
          </p:cNvPr>
          <p:cNvGrpSpPr/>
          <p:nvPr/>
        </p:nvGrpSpPr>
        <p:grpSpPr>
          <a:xfrm>
            <a:off x="3994937" y="2860500"/>
            <a:ext cx="5010075" cy="2045529"/>
            <a:chOff x="3994937" y="2860500"/>
            <a:chExt cx="5010075" cy="2045529"/>
          </a:xfrm>
        </p:grpSpPr>
        <p:sp>
          <p:nvSpPr>
            <p:cNvPr id="110" name="Pfeil: nach unten 109">
              <a:extLst>
                <a:ext uri="{FF2B5EF4-FFF2-40B4-BE49-F238E27FC236}">
                  <a16:creationId xmlns:a16="http://schemas.microsoft.com/office/drawing/2014/main" id="{A863F338-6E3B-4E44-97B0-E5B3E2339279}"/>
                </a:ext>
              </a:extLst>
            </p:cNvPr>
            <p:cNvSpPr/>
            <p:nvPr/>
          </p:nvSpPr>
          <p:spPr bwMode="auto">
            <a:xfrm>
              <a:off x="6750601" y="4010805"/>
              <a:ext cx="127861" cy="161677"/>
            </a:xfrm>
            <a:prstGeom prst="downArrow">
              <a:avLst/>
            </a:prstGeom>
            <a:solidFill>
              <a:schemeClr val="accent1"/>
            </a:solidFill>
            <a:ln w="12700" cap="sq" cmpd="sng" algn="ctr">
              <a:solidFill>
                <a:schemeClr val="accent5"/>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cxnSp>
          <p:nvCxnSpPr>
            <p:cNvPr id="10" name="Gerade Verbindung mit Pfeil 9">
              <a:extLst>
                <a:ext uri="{FF2B5EF4-FFF2-40B4-BE49-F238E27FC236}">
                  <a16:creationId xmlns:a16="http://schemas.microsoft.com/office/drawing/2014/main" id="{785CC50E-9C72-4369-B996-CC3132535279}"/>
                </a:ext>
              </a:extLst>
            </p:cNvPr>
            <p:cNvCxnSpPr>
              <a:cxnSpLocks/>
              <a:stCxn id="11" idx="1"/>
              <a:endCxn id="3" idx="5"/>
            </p:cNvCxnSpPr>
            <p:nvPr/>
          </p:nvCxnSpPr>
          <p:spPr bwMode="auto">
            <a:xfrm flipH="1" flipV="1">
              <a:off x="4137759" y="3003322"/>
              <a:ext cx="579959" cy="1564153"/>
            </a:xfrm>
            <a:prstGeom prst="straightConnector1">
              <a:avLst/>
            </a:prstGeom>
            <a:ln>
              <a:headEnd type="none" w="sm" len="sm"/>
              <a:tailEnd type="triangle"/>
            </a:ln>
          </p:spPr>
          <p:style>
            <a:lnRef idx="2">
              <a:schemeClr val="accent5"/>
            </a:lnRef>
            <a:fillRef idx="0">
              <a:schemeClr val="accent5"/>
            </a:fillRef>
            <a:effectRef idx="1">
              <a:schemeClr val="accent5"/>
            </a:effectRef>
            <a:fontRef idx="minor">
              <a:schemeClr val="tx1"/>
            </a:fontRef>
          </p:style>
        </p:cxnSp>
        <p:sp>
          <p:nvSpPr>
            <p:cNvPr id="11" name="Textfeld 10">
              <a:extLst>
                <a:ext uri="{FF2B5EF4-FFF2-40B4-BE49-F238E27FC236}">
                  <a16:creationId xmlns:a16="http://schemas.microsoft.com/office/drawing/2014/main" id="{CD0A3802-F11A-40B6-8666-917E64300BFA}"/>
                </a:ext>
              </a:extLst>
            </p:cNvPr>
            <p:cNvSpPr txBox="1"/>
            <p:nvPr/>
          </p:nvSpPr>
          <p:spPr>
            <a:xfrm>
              <a:off x="4717718" y="4228921"/>
              <a:ext cx="4287294" cy="677108"/>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de-DE" sz="1600" dirty="0">
                  <a:latin typeface="+mn-lt"/>
                </a:rPr>
                <a:t>R</a:t>
              </a:r>
              <a:r>
                <a:rPr lang="de-DE" sz="1600" baseline="-25000" dirty="0">
                  <a:latin typeface="+mn-lt"/>
                </a:rPr>
                <a:t>4</a:t>
              </a:r>
              <a:r>
                <a:rPr lang="de-DE" sz="1600" dirty="0">
                  <a:latin typeface="+mn-lt"/>
                </a:rPr>
                <a:t> ist der maßgebliche Immissionsort.</a:t>
              </a:r>
              <a:br>
                <a:rPr lang="de-DE" sz="1600" dirty="0">
                  <a:latin typeface="+mn-lt"/>
                </a:rPr>
              </a:br>
              <a:r>
                <a:rPr lang="de-DE" sz="1100" dirty="0">
                  <a:solidFill>
                    <a:schemeClr val="accent5">
                      <a:lumMod val="40000"/>
                      <a:lumOff val="60000"/>
                    </a:schemeClr>
                  </a:solidFill>
                  <a:latin typeface="+mn-lt"/>
                </a:rPr>
                <a:t>Weil er am weitesten vom Rand seiner Wirkfläche entfernt ist und weil die Wirkflächen bei dieser Quelle konzentrische Kreise sind.</a:t>
              </a:r>
              <a:endParaRPr lang="de-DE" sz="1600" dirty="0">
                <a:solidFill>
                  <a:schemeClr val="accent5">
                    <a:lumMod val="40000"/>
                    <a:lumOff val="60000"/>
                  </a:schemeClr>
                </a:solidFill>
                <a:latin typeface="+mn-lt"/>
              </a:endParaRPr>
            </a:p>
          </p:txBody>
        </p:sp>
        <p:sp>
          <p:nvSpPr>
            <p:cNvPr id="3" name="Ellipse 2">
              <a:extLst>
                <a:ext uri="{FF2B5EF4-FFF2-40B4-BE49-F238E27FC236}">
                  <a16:creationId xmlns:a16="http://schemas.microsoft.com/office/drawing/2014/main" id="{B2461192-F4AD-4112-82F1-3446C74E5112}"/>
                </a:ext>
              </a:extLst>
            </p:cNvPr>
            <p:cNvSpPr/>
            <p:nvPr/>
          </p:nvSpPr>
          <p:spPr bwMode="auto">
            <a:xfrm>
              <a:off x="3994937" y="2860500"/>
              <a:ext cx="167326" cy="167326"/>
            </a:xfrm>
            <a:prstGeom prst="ellipse">
              <a:avLst/>
            </a:prstGeom>
            <a:noFill/>
            <a:ln w="12700" cap="sq"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grpSp>
      <p:pic>
        <p:nvPicPr>
          <p:cNvPr id="17" name="Aufgezeichneter Sound">
            <a:hlinkClick r:id="" action="ppaction://media"/>
            <a:extLst>
              <a:ext uri="{FF2B5EF4-FFF2-40B4-BE49-F238E27FC236}">
                <a16:creationId xmlns:a16="http://schemas.microsoft.com/office/drawing/2014/main" id="{956BE4D3-4E00-4FD3-89BF-1FC399E84AC7}"/>
              </a:ext>
            </a:extLst>
          </p:cNvPr>
          <p:cNvPicPr>
            <a:picLocks noChangeAspect="1"/>
          </p:cNvPicPr>
          <p:nvPr>
            <a:audioFile r:link="rId1"/>
            <p:extLst>
              <p:ext uri="{DAA4B4D4-6D71-4841-9C94-3DE7FCFB9230}">
                <p14:media xmlns:p14="http://schemas.microsoft.com/office/powerpoint/2010/main" r:embed="rId2">
                  <p14:trim st="784" end="1360.551"/>
                </p14:media>
              </p:ext>
            </p:extLst>
          </p:nvPr>
        </p:nvPicPr>
        <p:blipFill>
          <a:blip r:embed="rId7"/>
          <a:stretch>
            <a:fillRect/>
          </a:stretch>
        </p:blipFill>
        <p:spPr>
          <a:xfrm>
            <a:off x="-745641" y="465431"/>
            <a:ext cx="406400" cy="406400"/>
          </a:xfrm>
          <a:prstGeom prst="rect">
            <a:avLst/>
          </a:prstGeom>
        </p:spPr>
      </p:pic>
      <p:pic>
        <p:nvPicPr>
          <p:cNvPr id="18" name="Aufgezeichneter Sound">
            <a:hlinkClick r:id="" action="ppaction://media"/>
            <a:extLst>
              <a:ext uri="{FF2B5EF4-FFF2-40B4-BE49-F238E27FC236}">
                <a16:creationId xmlns:a16="http://schemas.microsoft.com/office/drawing/2014/main" id="{7385499F-8367-4A1E-B4E8-CA9ED401475B}"/>
              </a:ext>
            </a:extLst>
          </p:cNvPr>
          <p:cNvPicPr>
            <a:picLocks noChangeAspect="1"/>
          </p:cNvPicPr>
          <p:nvPr>
            <a:audioFile r:link="rId1"/>
            <p:extLst>
              <p:ext uri="{DAA4B4D4-6D71-4841-9C94-3DE7FCFB9230}">
                <p14:media xmlns:p14="http://schemas.microsoft.com/office/powerpoint/2010/main" r:embed="rId3">
                  <p14:trim end="4619.0861"/>
                </p14:media>
              </p:ext>
            </p:extLst>
          </p:nvPr>
        </p:nvPicPr>
        <p:blipFill>
          <a:blip r:embed="rId7"/>
          <a:stretch>
            <a:fillRect/>
          </a:stretch>
        </p:blipFill>
        <p:spPr>
          <a:xfrm>
            <a:off x="-745641" y="796588"/>
            <a:ext cx="406400" cy="406400"/>
          </a:xfrm>
          <a:prstGeom prst="rect">
            <a:avLst/>
          </a:prstGeom>
        </p:spPr>
      </p:pic>
      <p:pic>
        <p:nvPicPr>
          <p:cNvPr id="19" name="Aufgezeichneter Sound">
            <a:hlinkClick r:id="" action="ppaction://media"/>
            <a:extLst>
              <a:ext uri="{FF2B5EF4-FFF2-40B4-BE49-F238E27FC236}">
                <a16:creationId xmlns:a16="http://schemas.microsoft.com/office/drawing/2014/main" id="{C9082E65-4116-4506-B188-D3F3EFB7B52B}"/>
              </a:ext>
            </a:extLst>
          </p:cNvPr>
          <p:cNvPicPr>
            <a:picLocks noChangeAspect="1"/>
          </p:cNvPicPr>
          <p:nvPr>
            <a:audioFile r:link="rId1"/>
            <p:extLst>
              <p:ext uri="{DAA4B4D4-6D71-4841-9C94-3DE7FCFB9230}">
                <p14:media xmlns:p14="http://schemas.microsoft.com/office/powerpoint/2010/main" r:embed="rId4">
                  <p14:trim end="2500.492"/>
                </p14:media>
              </p:ext>
            </p:extLst>
          </p:nvPr>
        </p:nvPicPr>
        <p:blipFill>
          <a:blip r:embed="rId7"/>
          <a:stretch>
            <a:fillRect/>
          </a:stretch>
        </p:blipFill>
        <p:spPr>
          <a:xfrm>
            <a:off x="-745641" y="1306019"/>
            <a:ext cx="406400" cy="406400"/>
          </a:xfrm>
          <a:prstGeom prst="rect">
            <a:avLst/>
          </a:prstGeom>
        </p:spPr>
      </p:pic>
      <p:pic>
        <p:nvPicPr>
          <p:cNvPr id="20" name="Aufgezeichneter Sound">
            <a:hlinkClick r:id="" action="ppaction://media"/>
            <a:extLst>
              <a:ext uri="{FF2B5EF4-FFF2-40B4-BE49-F238E27FC236}">
                <a16:creationId xmlns:a16="http://schemas.microsoft.com/office/drawing/2014/main" id="{BC88B66C-116E-4047-89BB-D68F08076120}"/>
              </a:ext>
            </a:extLst>
          </p:cNvPr>
          <p:cNvPicPr>
            <a:picLocks noChangeAspect="1"/>
          </p:cNvPicPr>
          <p:nvPr>
            <a:audioFile r:link="rId1"/>
            <p:extLst>
              <p:ext uri="{DAA4B4D4-6D71-4841-9C94-3DE7FCFB9230}">
                <p14:media xmlns:p14="http://schemas.microsoft.com/office/powerpoint/2010/main" r:embed="rId5">
                  <p14:trim st="630" end="1019.0884"/>
                </p14:media>
              </p:ext>
            </p:extLst>
          </p:nvPr>
        </p:nvPicPr>
        <p:blipFill>
          <a:blip r:embed="rId7"/>
          <a:stretch>
            <a:fillRect/>
          </a:stretch>
        </p:blipFill>
        <p:spPr>
          <a:xfrm>
            <a:off x="-710700" y="1840376"/>
            <a:ext cx="406400" cy="406400"/>
          </a:xfrm>
          <a:prstGeom prst="rect">
            <a:avLst/>
          </a:prstGeom>
        </p:spPr>
      </p:pic>
      <p:sp>
        <p:nvSpPr>
          <p:cNvPr id="61" name="Textfeld 60">
            <a:extLst>
              <a:ext uri="{FF2B5EF4-FFF2-40B4-BE49-F238E27FC236}">
                <a16:creationId xmlns:a16="http://schemas.microsoft.com/office/drawing/2014/main" id="{B3C691FF-B868-46F4-9691-1D0BBEF8A43D}"/>
              </a:ext>
            </a:extLst>
          </p:cNvPr>
          <p:cNvSpPr txBox="1"/>
          <p:nvPr/>
        </p:nvSpPr>
        <p:spPr>
          <a:xfrm>
            <a:off x="900388" y="4825323"/>
            <a:ext cx="779381" cy="276999"/>
          </a:xfrm>
          <a:prstGeom prst="rect">
            <a:avLst/>
          </a:prstGeom>
          <a:noFill/>
        </p:spPr>
        <p:txBody>
          <a:bodyPr wrap="none" rtlCol="0">
            <a:spAutoFit/>
          </a:bodyPr>
          <a:lstStyle/>
          <a:p>
            <a:pPr algn="ctr"/>
            <a:r>
              <a:rPr lang="de-DE" sz="1200" dirty="0">
                <a:latin typeface="+mn-lt"/>
              </a:rPr>
              <a:t>Legende</a:t>
            </a:r>
          </a:p>
        </p:txBody>
      </p:sp>
    </p:spTree>
    <p:extLst>
      <p:ext uri="{BB962C8B-B14F-4D97-AF65-F5344CB8AC3E}">
        <p14:creationId xmlns:p14="http://schemas.microsoft.com/office/powerpoint/2010/main" val="46079749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73" fill="hold"/>
                                        <p:tgtEl>
                                          <p:spTgt spid="17"/>
                                        </p:tgtEl>
                                      </p:cBhvr>
                                    </p:cmd>
                                  </p:childTnLst>
                                </p:cTn>
                              </p:par>
                            </p:childTnLst>
                          </p:cTn>
                        </p:par>
                        <p:par>
                          <p:cTn id="7" fill="hold">
                            <p:stCondLst>
                              <p:cond delay="15373"/>
                            </p:stCondLst>
                            <p:childTnLst>
                              <p:par>
                                <p:cTn id="8" presetID="1" presetClass="mediacall" presetSubtype="0" fill="hold" nodeType="afterEffect">
                                  <p:stCondLst>
                                    <p:cond delay="0"/>
                                  </p:stCondLst>
                                  <p:childTnLst>
                                    <p:cmd type="call" cmd="playFrom(0.0)">
                                      <p:cBhvr>
                                        <p:cTn id="9" dur="33193" fill="hold"/>
                                        <p:tgtEl>
                                          <p:spTgt spid="18"/>
                                        </p:tgtEl>
                                      </p:cBhvr>
                                    </p:cmd>
                                  </p:childTnLst>
                                </p:cTn>
                              </p:par>
                              <p:par>
                                <p:cTn id="10" presetID="10" presetClass="entr" presetSubtype="0" fill="hold" nodeType="withEffect">
                                  <p:stCondLst>
                                    <p:cond delay="3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entr" presetSubtype="0" fill="hold" nodeType="withEffect">
                                  <p:stCondLst>
                                    <p:cond delay="95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par>
                          <p:cTn id="18" fill="hold">
                            <p:stCondLst>
                              <p:cond delay="48566"/>
                            </p:stCondLst>
                            <p:childTnLst>
                              <p:par>
                                <p:cTn id="19" presetID="1" presetClass="mediacall" presetSubtype="0" fill="hold" nodeType="afterEffect">
                                  <p:stCondLst>
                                    <p:cond delay="0"/>
                                  </p:stCondLst>
                                  <p:childTnLst>
                                    <p:cmd type="call" cmd="playFrom(0.0)">
                                      <p:cBhvr>
                                        <p:cTn id="20" dur="23353" fill="hold"/>
                                        <p:tgtEl>
                                          <p:spTgt spid="19"/>
                                        </p:tgtEl>
                                      </p:cBhvr>
                                    </p:cmd>
                                  </p:childTnLst>
                                </p:cTn>
                              </p:par>
                              <p:par>
                                <p:cTn id="21" presetID="10" presetClass="entr" presetSubtype="0" fill="hold" nodeType="withEffect">
                                  <p:stCondLst>
                                    <p:cond delay="20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42" presetClass="entr" presetSubtype="0" fill="hold" nodeType="withEffect">
                                  <p:stCondLst>
                                    <p:cond delay="1200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par>
                          <p:cTn id="29" fill="hold">
                            <p:stCondLst>
                              <p:cond delay="71919"/>
                            </p:stCondLst>
                            <p:childTnLst>
                              <p:par>
                                <p:cTn id="30" presetID="1" presetClass="mediacall" presetSubtype="0" fill="hold" nodeType="afterEffect">
                                  <p:stCondLst>
                                    <p:cond delay="0"/>
                                  </p:stCondLst>
                                  <p:childTnLst>
                                    <p:cmd type="call" cmd="playFrom(0.0)">
                                      <p:cBhvr>
                                        <p:cTn id="31" dur="1712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7"/>
                </p:tgtEl>
              </p:cMediaNode>
            </p:audio>
            <p:audio>
              <p:cMediaNode vol="80000">
                <p:cTn id="33" fill="hold" display="0">
                  <p:stCondLst>
                    <p:cond delay="indefinite"/>
                  </p:stCondLst>
                  <p:endCondLst>
                    <p:cond evt="onStopAudio" delay="0">
                      <p:tgtEl>
                        <p:sldTgt/>
                      </p:tgtEl>
                    </p:cond>
                  </p:endCondLst>
                </p:cTn>
                <p:tgtEl>
                  <p:spTgt spid="18"/>
                </p:tgtEl>
              </p:cMediaNode>
            </p:audio>
            <p:audio>
              <p:cMediaNode vol="80000">
                <p:cTn id="34" fill="hold" display="0">
                  <p:stCondLst>
                    <p:cond delay="indefinite"/>
                  </p:stCondLst>
                  <p:endCondLst>
                    <p:cond evt="onStopAudio" delay="0">
                      <p:tgtEl>
                        <p:sldTgt/>
                      </p:tgtEl>
                    </p:cond>
                  </p:endCondLst>
                </p:cTn>
                <p:tgtEl>
                  <p:spTgt spid="19"/>
                </p:tgtEl>
              </p:cMediaNode>
            </p:audio>
            <p:audio>
              <p:cMediaNode vol="80000">
                <p:cTn id="35"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55864-8DFB-43C3-B7D3-24B06471B86B}"/>
              </a:ext>
            </a:extLst>
          </p:cNvPr>
          <p:cNvSpPr>
            <a:spLocks noGrp="1"/>
          </p:cNvSpPr>
          <p:nvPr>
            <p:ph type="title"/>
          </p:nvPr>
        </p:nvSpPr>
        <p:spPr/>
        <p:txBody>
          <a:bodyPr/>
          <a:lstStyle/>
          <a:p>
            <a:r>
              <a:rPr lang="de-DE" dirty="0"/>
              <a:t>Anmerkungen</a:t>
            </a:r>
          </a:p>
        </p:txBody>
      </p:sp>
      <p:sp>
        <p:nvSpPr>
          <p:cNvPr id="3" name="Inhaltsplatzhalter 2">
            <a:extLst>
              <a:ext uri="{FF2B5EF4-FFF2-40B4-BE49-F238E27FC236}">
                <a16:creationId xmlns:a16="http://schemas.microsoft.com/office/drawing/2014/main" id="{5305A81C-B255-4C3E-BD30-51CEDFFACD6C}"/>
              </a:ext>
            </a:extLst>
          </p:cNvPr>
          <p:cNvSpPr>
            <a:spLocks noGrp="1"/>
          </p:cNvSpPr>
          <p:nvPr>
            <p:ph idx="1"/>
          </p:nvPr>
        </p:nvSpPr>
        <p:spPr/>
        <p:txBody>
          <a:bodyPr/>
          <a:lstStyle/>
          <a:p>
            <a:r>
              <a:rPr lang="de-DE" sz="1800" dirty="0"/>
              <a:t>Nachts</a:t>
            </a:r>
          </a:p>
          <a:p>
            <a:pPr lvl="1"/>
            <a:r>
              <a:rPr lang="de-DE" sz="1400" dirty="0"/>
              <a:t>Die gleichen Schritte mit den entsprechenden Wirkbereichen führen zum maßgeblichen Immission für die Beurteilungszeit Nachts.</a:t>
            </a:r>
          </a:p>
          <a:p>
            <a:pPr lvl="1"/>
            <a:r>
              <a:rPr lang="de-DE" sz="1400" dirty="0"/>
              <a:t>Die beiden maßgeblichen Immissionsorte werden sich in der Regel unterscheiden.</a:t>
            </a:r>
          </a:p>
          <a:p>
            <a:endParaRPr lang="de-DE" sz="1800" dirty="0"/>
          </a:p>
          <a:p>
            <a:r>
              <a:rPr lang="de-DE" sz="1800" dirty="0"/>
              <a:t>Diese Strategie </a:t>
            </a:r>
          </a:p>
          <a:p>
            <a:pPr lvl="1"/>
            <a:r>
              <a:rPr lang="de-DE" sz="1600" dirty="0"/>
              <a:t>bekämpft die gutachterliche oder behördliche Intuition, das zur Quelle nächst gelegenen Wohnhaus als maßgeblichen Immissionsort zu betrachten,</a:t>
            </a:r>
          </a:p>
          <a:p>
            <a:pPr lvl="1"/>
            <a:r>
              <a:rPr lang="de-DE" sz="1600" dirty="0"/>
              <a:t>vergisst keine entfernten Krankenhäuser oder Pflegeanstalten,</a:t>
            </a:r>
          </a:p>
          <a:p>
            <a:pPr lvl="1"/>
            <a:r>
              <a:rPr lang="de-DE" sz="1600" dirty="0"/>
              <a:t>führt zu dem einzig richtigen maßgeblichen Immissionsort nach TA Lärm für die bestimmungsgemäße Betriebsart in der Beurteilungszeit Tags</a:t>
            </a:r>
          </a:p>
          <a:p>
            <a:pPr lvl="1"/>
            <a:endParaRPr lang="de-DE" sz="1600" dirty="0"/>
          </a:p>
          <a:p>
            <a:endParaRPr lang="de-DE" sz="1800" dirty="0"/>
          </a:p>
          <a:p>
            <a:r>
              <a:rPr lang="de-DE" sz="1800" dirty="0"/>
              <a:t>In den folgenden Beispielen wird deutlich, </a:t>
            </a:r>
          </a:p>
          <a:p>
            <a:pPr lvl="1"/>
            <a:r>
              <a:rPr lang="de-DE" sz="1600" dirty="0"/>
              <a:t>dass das </a:t>
            </a:r>
            <a:r>
              <a:rPr lang="de-DE" sz="1600" dirty="0" err="1"/>
              <a:t>C</a:t>
            </a:r>
            <a:r>
              <a:rPr lang="de-DE" sz="1600" baseline="-25000" dirty="0" err="1"/>
              <a:t>met</a:t>
            </a:r>
            <a:r>
              <a:rPr lang="de-DE" sz="1600" dirty="0"/>
              <a:t> und eine Richtwirkung der Quelle die Strategie verkompliziert, </a:t>
            </a:r>
          </a:p>
          <a:p>
            <a:pPr lvl="1"/>
            <a:r>
              <a:rPr lang="de-DE" sz="1600" dirty="0"/>
              <a:t>dass Abstand nicht vor Maßgeblichkeit schützt.</a:t>
            </a:r>
          </a:p>
          <a:p>
            <a:endParaRPr lang="de-DE" sz="1800" dirty="0"/>
          </a:p>
          <a:p>
            <a:endParaRPr lang="de-DE" sz="1800" dirty="0"/>
          </a:p>
        </p:txBody>
      </p:sp>
      <p:sp>
        <p:nvSpPr>
          <p:cNvPr id="4" name="Fußzeilenplatzhalter 3">
            <a:extLst>
              <a:ext uri="{FF2B5EF4-FFF2-40B4-BE49-F238E27FC236}">
                <a16:creationId xmlns:a16="http://schemas.microsoft.com/office/drawing/2014/main" id="{635DC83C-0EDE-47BE-AE88-A311EF011916}"/>
              </a:ext>
            </a:extLst>
          </p:cNvPr>
          <p:cNvSpPr>
            <a:spLocks noGrp="1"/>
          </p:cNvSpPr>
          <p:nvPr>
            <p:ph type="ftr" sz="quarter" idx="13"/>
          </p:nvPr>
        </p:nvSpPr>
        <p:spPr/>
        <p:txBody>
          <a:bodyPr/>
          <a:lstStyle/>
          <a:p>
            <a:r>
              <a:rPr lang="de-DE"/>
              <a:t>Zum Einwirkungsbereich der TA Lärm, DAGA 2021, Wien</a:t>
            </a:r>
            <a:endParaRPr lang="de-DE" dirty="0"/>
          </a:p>
        </p:txBody>
      </p:sp>
      <p:sp>
        <p:nvSpPr>
          <p:cNvPr id="5" name="Text Box 4">
            <a:extLst>
              <a:ext uri="{FF2B5EF4-FFF2-40B4-BE49-F238E27FC236}">
                <a16:creationId xmlns:a16="http://schemas.microsoft.com/office/drawing/2014/main" id="{4E2471CB-3AD6-4403-A872-28E04821D559}"/>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Strategie für den richtigen Weg</a:t>
            </a:r>
          </a:p>
        </p:txBody>
      </p:sp>
      <p:pic>
        <p:nvPicPr>
          <p:cNvPr id="6" name="Aufgezeichneter Sound">
            <a:hlinkClick r:id="" action="ppaction://media"/>
            <a:extLst>
              <a:ext uri="{FF2B5EF4-FFF2-40B4-BE49-F238E27FC236}">
                <a16:creationId xmlns:a16="http://schemas.microsoft.com/office/drawing/2014/main" id="{CE2DA73F-C46C-4EBA-9A6F-B490E0EB94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8407" y="359097"/>
            <a:ext cx="406400" cy="406400"/>
          </a:xfrm>
          <a:prstGeom prst="rect">
            <a:avLst/>
          </a:prstGeom>
        </p:spPr>
      </p:pic>
    </p:spTree>
    <p:extLst>
      <p:ext uri="{BB962C8B-B14F-4D97-AF65-F5344CB8AC3E}">
        <p14:creationId xmlns:p14="http://schemas.microsoft.com/office/powerpoint/2010/main" val="2750691273"/>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830" fill="hold"/>
                                        <p:tgtEl>
                                          <p:spTgt spid="6"/>
                                        </p:tgtEl>
                                      </p:cBhvr>
                                    </p:cmd>
                                  </p:childTnLst>
                                </p:cTn>
                              </p:par>
                              <p:par>
                                <p:cTn id="7" presetID="10" presetClass="entr" presetSubtype="0" fill="hold" nodeType="withEffect">
                                  <p:stCondLst>
                                    <p:cond delay="18000"/>
                                  </p:stCondLst>
                                  <p:childTnLst>
                                    <p:set>
                                      <p:cBhvr>
                                        <p:cTn id="8" dur="1" fill="hold">
                                          <p:stCondLst>
                                            <p:cond delay="0"/>
                                          </p:stCondLst>
                                        </p:cTn>
                                        <p:tgtEl>
                                          <p:spTgt spid="3">
                                            <p:txEl>
                                              <p:pRg st="4" end="4"/>
                                            </p:txEl>
                                          </p:spTgt>
                                        </p:tgtEl>
                                        <p:attrNameLst>
                                          <p:attrName>style.visibility</p:attrName>
                                        </p:attrNameLst>
                                      </p:cBhvr>
                                      <p:to>
                                        <p:strVal val="visible"/>
                                      </p:to>
                                    </p:set>
                                    <p:animEffect transition="in" filter="fade">
                                      <p:cBhvr>
                                        <p:cTn id="9" dur="500"/>
                                        <p:tgtEl>
                                          <p:spTgt spid="3">
                                            <p:txEl>
                                              <p:pRg st="4" end="4"/>
                                            </p:txEl>
                                          </p:spTgt>
                                        </p:tgtEl>
                                      </p:cBhvr>
                                    </p:animEffect>
                                  </p:childTnLst>
                                </p:cTn>
                              </p:par>
                              <p:par>
                                <p:cTn id="10" presetID="10" presetClass="entr" presetSubtype="0" fill="hold" nodeType="withEffect">
                                  <p:stCondLst>
                                    <p:cond delay="1800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1800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1800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4200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par>
                                <p:cTn id="22" presetID="10" presetClass="entr" presetSubtype="0" fill="hold" nodeType="withEffect">
                                  <p:stCondLst>
                                    <p:cond delay="4200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fade">
                                      <p:cBhvr>
                                        <p:cTn id="24" dur="500"/>
                                        <p:tgtEl>
                                          <p:spTgt spid="3">
                                            <p:txEl>
                                              <p:pRg st="11" end="11"/>
                                            </p:txEl>
                                          </p:spTgt>
                                        </p:tgtEl>
                                      </p:cBhvr>
                                    </p:animEffect>
                                  </p:childTnLst>
                                </p:cTn>
                              </p:par>
                              <p:par>
                                <p:cTn id="25" presetID="10" presetClass="entr" presetSubtype="0" fill="hold" nodeType="withEffect">
                                  <p:stCondLst>
                                    <p:cond delay="4200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fade">
                                      <p:cBhvr>
                                        <p:cTn id="2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F10C8D21-CCF7-47D2-A698-6EC24B2A86B2}"/>
              </a:ext>
            </a:extLst>
          </p:cNvPr>
          <p:cNvPicPr>
            <a:picLocks noChangeAspect="1"/>
          </p:cNvPicPr>
          <p:nvPr/>
        </p:nvPicPr>
        <p:blipFill>
          <a:blip r:embed="rId9"/>
          <a:stretch>
            <a:fillRect/>
          </a:stretch>
        </p:blipFill>
        <p:spPr>
          <a:xfrm>
            <a:off x="4837113" y="3479935"/>
            <a:ext cx="4167619" cy="3173333"/>
          </a:xfrm>
          <a:prstGeom prst="rect">
            <a:avLst/>
          </a:prstGeom>
          <a:ln>
            <a:noFill/>
          </a:ln>
          <a:effectLst>
            <a:outerShdw blurRad="292100" dist="139700" dir="2700000" algn="tl" rotWithShape="0">
              <a:srgbClr val="333333">
                <a:alpha val="65000"/>
              </a:srgbClr>
            </a:outerShdw>
          </a:effectLst>
        </p:spPr>
      </p:pic>
      <p:pic>
        <p:nvPicPr>
          <p:cNvPr id="13" name="Grafik 12">
            <a:extLst>
              <a:ext uri="{FF2B5EF4-FFF2-40B4-BE49-F238E27FC236}">
                <a16:creationId xmlns:a16="http://schemas.microsoft.com/office/drawing/2014/main" id="{169D5F43-FF3E-4AFD-A65B-4A1F886E8394}"/>
              </a:ext>
            </a:extLst>
          </p:cNvPr>
          <p:cNvPicPr>
            <a:picLocks noChangeAspect="1"/>
          </p:cNvPicPr>
          <p:nvPr/>
        </p:nvPicPr>
        <p:blipFill>
          <a:blip r:embed="rId10"/>
          <a:stretch>
            <a:fillRect/>
          </a:stretch>
        </p:blipFill>
        <p:spPr>
          <a:xfrm>
            <a:off x="723807" y="1196125"/>
            <a:ext cx="4167619" cy="3173333"/>
          </a:xfrm>
          <a:prstGeom prst="rect">
            <a:avLst/>
          </a:prstGeom>
          <a:ln>
            <a:noFill/>
          </a:ln>
          <a:effectLst>
            <a:outerShdw blurRad="292100" dist="139700" dir="2700000" algn="tl" rotWithShape="0">
              <a:srgbClr val="333333">
                <a:alpha val="65000"/>
              </a:srgbClr>
            </a:outerShdw>
          </a:effectLst>
        </p:spPr>
      </p:pic>
      <p:sp>
        <p:nvSpPr>
          <p:cNvPr id="2" name="Titel 1">
            <a:extLst>
              <a:ext uri="{FF2B5EF4-FFF2-40B4-BE49-F238E27FC236}">
                <a16:creationId xmlns:a16="http://schemas.microsoft.com/office/drawing/2014/main" id="{A61B6629-3185-46D7-8BDE-43EA9057E6AC}"/>
              </a:ext>
            </a:extLst>
          </p:cNvPr>
          <p:cNvSpPr>
            <a:spLocks noGrp="1"/>
          </p:cNvSpPr>
          <p:nvPr>
            <p:ph type="title"/>
          </p:nvPr>
        </p:nvSpPr>
        <p:spPr/>
        <p:txBody>
          <a:bodyPr/>
          <a:lstStyle/>
          <a:p>
            <a:r>
              <a:rPr lang="de-DE" dirty="0"/>
              <a:t>Wirkbereiche einer Betriebsart mit einfacher Quelle</a:t>
            </a:r>
            <a:br>
              <a:rPr lang="de-DE" dirty="0"/>
            </a:br>
            <a:r>
              <a:rPr lang="de-DE" sz="1600" dirty="0"/>
              <a:t>Dauerschallquelle: L</a:t>
            </a:r>
            <a:r>
              <a:rPr lang="de-DE" sz="1600" baseline="-25000" dirty="0"/>
              <a:t>WA</a:t>
            </a:r>
            <a:r>
              <a:rPr lang="de-DE" sz="1600" dirty="0"/>
              <a:t> = 105 dB, D</a:t>
            </a:r>
            <a:r>
              <a:rPr lang="de-DE" sz="1600" baseline="-25000" dirty="0"/>
              <a:t>I</a:t>
            </a:r>
            <a:r>
              <a:rPr lang="de-DE" sz="1600" dirty="0"/>
              <a:t> = 0 dB, </a:t>
            </a:r>
            <a:r>
              <a:rPr lang="de-DE" sz="1600" dirty="0" err="1"/>
              <a:t>C</a:t>
            </a:r>
            <a:r>
              <a:rPr lang="de-DE" sz="1600" baseline="-25000" dirty="0" err="1"/>
              <a:t>met</a:t>
            </a:r>
            <a:r>
              <a:rPr lang="de-DE" sz="1600" dirty="0"/>
              <a:t> = 0 dB, Nachts, 8 Stunden</a:t>
            </a:r>
          </a:p>
        </p:txBody>
      </p:sp>
      <p:sp>
        <p:nvSpPr>
          <p:cNvPr id="4" name="Fußzeilenplatzhalter 3">
            <a:extLst>
              <a:ext uri="{FF2B5EF4-FFF2-40B4-BE49-F238E27FC236}">
                <a16:creationId xmlns:a16="http://schemas.microsoft.com/office/drawing/2014/main" id="{865AB410-A55D-4345-962A-B22FDEB71161}"/>
              </a:ext>
            </a:extLst>
          </p:cNvPr>
          <p:cNvSpPr>
            <a:spLocks noGrp="1"/>
          </p:cNvSpPr>
          <p:nvPr>
            <p:ph type="ftr" sz="quarter" idx="13"/>
          </p:nvPr>
        </p:nvSpPr>
        <p:spPr/>
        <p:txBody>
          <a:bodyPr/>
          <a:lstStyle/>
          <a:p>
            <a:r>
              <a:rPr lang="de-DE"/>
              <a:t>Zum Einwirkungsbereich der TA Lärm, DAGA 2021, Wien</a:t>
            </a:r>
            <a:endParaRPr lang="de-DE" dirty="0"/>
          </a:p>
        </p:txBody>
      </p:sp>
      <p:sp>
        <p:nvSpPr>
          <p:cNvPr id="8" name="Textfeld 7">
            <a:extLst>
              <a:ext uri="{FF2B5EF4-FFF2-40B4-BE49-F238E27FC236}">
                <a16:creationId xmlns:a16="http://schemas.microsoft.com/office/drawing/2014/main" id="{6708CF4E-39EC-41E7-851A-EC09D0C27D8E}"/>
              </a:ext>
            </a:extLst>
          </p:cNvPr>
          <p:cNvSpPr txBox="1"/>
          <p:nvPr/>
        </p:nvSpPr>
        <p:spPr>
          <a:xfrm>
            <a:off x="5563880" y="2254034"/>
            <a:ext cx="2856313" cy="1169551"/>
          </a:xfrm>
          <a:prstGeom prst="rect">
            <a:avLst/>
          </a:prstGeom>
          <a:noFill/>
        </p:spPr>
        <p:txBody>
          <a:bodyPr wrap="square" rtlCol="0">
            <a:spAutoFit/>
          </a:bodyPr>
          <a:lstStyle/>
          <a:p>
            <a:pPr algn="ctr"/>
            <a:r>
              <a:rPr lang="de-DE" sz="1400" dirty="0">
                <a:latin typeface="+mn-lt"/>
              </a:rPr>
              <a:t>Der Einwirkungsbereich dieser Quelle wird durch TA Lärm 2.2 a bestimmt.</a:t>
            </a:r>
          </a:p>
          <a:p>
            <a:pPr algn="ctr"/>
            <a:endParaRPr lang="de-DE" sz="1400" dirty="0">
              <a:latin typeface="+mn-lt"/>
            </a:endParaRPr>
          </a:p>
          <a:p>
            <a:pPr algn="ctr"/>
            <a:r>
              <a:rPr lang="de-DE" sz="1400" dirty="0" err="1">
                <a:latin typeface="+mn-lt"/>
              </a:rPr>
              <a:t>L</a:t>
            </a:r>
            <a:r>
              <a:rPr lang="de-DE" sz="1400" baseline="-25000" dirty="0" err="1">
                <a:latin typeface="+mn-lt"/>
              </a:rPr>
              <a:t>r</a:t>
            </a:r>
            <a:r>
              <a:rPr lang="de-DE" sz="1400" dirty="0">
                <a:latin typeface="+mn-lt"/>
              </a:rPr>
              <a:t> &gt; IRW – 10 dB</a:t>
            </a:r>
          </a:p>
        </p:txBody>
      </p:sp>
      <p:sp>
        <p:nvSpPr>
          <p:cNvPr id="3" name="Textfeld 2">
            <a:extLst>
              <a:ext uri="{FF2B5EF4-FFF2-40B4-BE49-F238E27FC236}">
                <a16:creationId xmlns:a16="http://schemas.microsoft.com/office/drawing/2014/main" id="{DA26A3C3-7E72-4906-B30A-D0CDD4B8929E}"/>
              </a:ext>
            </a:extLst>
          </p:cNvPr>
          <p:cNvSpPr txBox="1"/>
          <p:nvPr/>
        </p:nvSpPr>
        <p:spPr>
          <a:xfrm>
            <a:off x="810082" y="4904448"/>
            <a:ext cx="349680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de-DE" sz="1200" b="1" dirty="0">
                <a:solidFill>
                  <a:schemeClr val="tx1"/>
                </a:solidFill>
                <a:latin typeface="+mn-lt"/>
              </a:rPr>
              <a:t>Reine Wohngebiete</a:t>
            </a:r>
            <a:br>
              <a:rPr lang="de-DE" sz="1200" dirty="0">
                <a:solidFill>
                  <a:schemeClr val="tx1"/>
                </a:solidFill>
                <a:latin typeface="+mn-lt"/>
              </a:rPr>
            </a:br>
            <a:r>
              <a:rPr lang="de-DE" sz="1200" dirty="0">
                <a:solidFill>
                  <a:schemeClr val="tx1"/>
                </a:solidFill>
                <a:latin typeface="+mn-lt"/>
              </a:rPr>
              <a:t>außerhalb des blauen Kreises </a:t>
            </a:r>
            <a:br>
              <a:rPr lang="de-DE" sz="1200" dirty="0">
                <a:solidFill>
                  <a:schemeClr val="tx1"/>
                </a:solidFill>
                <a:latin typeface="+mn-lt"/>
              </a:rPr>
            </a:br>
            <a:r>
              <a:rPr lang="de-DE" sz="1200" dirty="0">
                <a:solidFill>
                  <a:schemeClr val="tx1"/>
                </a:solidFill>
                <a:latin typeface="+mn-lt"/>
              </a:rPr>
              <a:t>gehören nicht zum Einwirkungsbereich. </a:t>
            </a:r>
          </a:p>
        </p:txBody>
      </p:sp>
      <p:sp>
        <p:nvSpPr>
          <p:cNvPr id="9" name="Textfeld 8">
            <a:extLst>
              <a:ext uri="{FF2B5EF4-FFF2-40B4-BE49-F238E27FC236}">
                <a16:creationId xmlns:a16="http://schemas.microsoft.com/office/drawing/2014/main" id="{F045F36F-30F5-4B04-80AD-D2505DF999D9}"/>
              </a:ext>
            </a:extLst>
          </p:cNvPr>
          <p:cNvSpPr txBox="1"/>
          <p:nvPr/>
        </p:nvSpPr>
        <p:spPr>
          <a:xfrm>
            <a:off x="810083" y="5805024"/>
            <a:ext cx="3496805"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de-DE"/>
            </a:defPPr>
            <a:lvl1pPr algn="ctr">
              <a:defRPr sz="1200">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r>
              <a:rPr lang="de-DE" b="1" dirty="0"/>
              <a:t>Allgemeine Wohngebiete</a:t>
            </a:r>
            <a:br>
              <a:rPr lang="de-DE" dirty="0"/>
            </a:br>
            <a:r>
              <a:rPr lang="de-DE" dirty="0"/>
              <a:t>außerhalb des blauen Kreises</a:t>
            </a:r>
            <a:br>
              <a:rPr lang="de-DE" dirty="0"/>
            </a:br>
            <a:r>
              <a:rPr lang="de-DE" dirty="0"/>
              <a:t>gehören nicht zum Einwirkungsbereich. </a:t>
            </a:r>
          </a:p>
        </p:txBody>
      </p:sp>
      <p:sp>
        <p:nvSpPr>
          <p:cNvPr id="5" name="Textfeld 4">
            <a:extLst>
              <a:ext uri="{FF2B5EF4-FFF2-40B4-BE49-F238E27FC236}">
                <a16:creationId xmlns:a16="http://schemas.microsoft.com/office/drawing/2014/main" id="{C567B5F8-43E1-41D0-9919-BB8FD9FD8C99}"/>
              </a:ext>
            </a:extLst>
          </p:cNvPr>
          <p:cNvSpPr txBox="1"/>
          <p:nvPr/>
        </p:nvSpPr>
        <p:spPr>
          <a:xfrm>
            <a:off x="7363055" y="5447993"/>
            <a:ext cx="1249060" cy="261610"/>
          </a:xfrm>
          <a:prstGeom prst="rect">
            <a:avLst/>
          </a:prstGeom>
          <a:noFill/>
        </p:spPr>
        <p:txBody>
          <a:bodyPr wrap="none" rtlCol="0">
            <a:spAutoFit/>
          </a:bodyPr>
          <a:lstStyle/>
          <a:p>
            <a:pPr algn="ctr"/>
            <a:r>
              <a:rPr lang="de-DE" sz="1100" dirty="0">
                <a:solidFill>
                  <a:srgbClr val="190496"/>
                </a:solidFill>
                <a:latin typeface="+mn-lt"/>
              </a:rPr>
              <a:t>Radius </a:t>
            </a:r>
            <a:r>
              <a:rPr lang="de-DE" sz="1100" dirty="0">
                <a:solidFill>
                  <a:srgbClr val="190496"/>
                </a:solidFill>
                <a:latin typeface="+mn-lt"/>
                <a:sym typeface="Symbol" panose="05050102010706020507" pitchFamily="18" charset="2"/>
              </a:rPr>
              <a:t> 1000 m</a:t>
            </a:r>
            <a:endParaRPr lang="de-DE" sz="1100" dirty="0">
              <a:solidFill>
                <a:srgbClr val="190496"/>
              </a:solidFill>
              <a:latin typeface="+mn-lt"/>
            </a:endParaRPr>
          </a:p>
        </p:txBody>
      </p:sp>
      <p:sp>
        <p:nvSpPr>
          <p:cNvPr id="10" name="Textfeld 9">
            <a:extLst>
              <a:ext uri="{FF2B5EF4-FFF2-40B4-BE49-F238E27FC236}">
                <a16:creationId xmlns:a16="http://schemas.microsoft.com/office/drawing/2014/main" id="{3C49C39A-8459-4A38-B027-93876C1EA3EF}"/>
              </a:ext>
            </a:extLst>
          </p:cNvPr>
          <p:cNvSpPr txBox="1"/>
          <p:nvPr/>
        </p:nvSpPr>
        <p:spPr>
          <a:xfrm>
            <a:off x="3508581" y="3395751"/>
            <a:ext cx="1249060" cy="261610"/>
          </a:xfrm>
          <a:prstGeom prst="rect">
            <a:avLst/>
          </a:prstGeom>
          <a:noFill/>
        </p:spPr>
        <p:txBody>
          <a:bodyPr wrap="none" rtlCol="0">
            <a:spAutoFit/>
          </a:bodyPr>
          <a:lstStyle/>
          <a:p>
            <a:pPr algn="ctr"/>
            <a:r>
              <a:rPr lang="de-DE" sz="1100" dirty="0">
                <a:solidFill>
                  <a:srgbClr val="190496"/>
                </a:solidFill>
                <a:latin typeface="+mn-lt"/>
              </a:rPr>
              <a:t>Radius </a:t>
            </a:r>
            <a:r>
              <a:rPr lang="de-DE" sz="1100" dirty="0">
                <a:solidFill>
                  <a:srgbClr val="190496"/>
                </a:solidFill>
                <a:latin typeface="+mn-lt"/>
                <a:sym typeface="Symbol" panose="05050102010706020507" pitchFamily="18" charset="2"/>
              </a:rPr>
              <a:t> 1500 m</a:t>
            </a:r>
            <a:endParaRPr lang="de-DE" sz="1100" dirty="0">
              <a:solidFill>
                <a:srgbClr val="190496"/>
              </a:solidFill>
              <a:latin typeface="+mn-lt"/>
            </a:endParaRPr>
          </a:p>
        </p:txBody>
      </p:sp>
      <p:sp>
        <p:nvSpPr>
          <p:cNvPr id="12" name="Text Box 4">
            <a:extLst>
              <a:ext uri="{FF2B5EF4-FFF2-40B4-BE49-F238E27FC236}">
                <a16:creationId xmlns:a16="http://schemas.microsoft.com/office/drawing/2014/main" id="{3D52AE24-DE31-4DA0-848D-790B4CF9545B}"/>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Beispiele</a:t>
            </a:r>
          </a:p>
        </p:txBody>
      </p:sp>
      <p:sp>
        <p:nvSpPr>
          <p:cNvPr id="17" name="Textfeld 40">
            <a:extLst>
              <a:ext uri="{FF2B5EF4-FFF2-40B4-BE49-F238E27FC236}">
                <a16:creationId xmlns:a16="http://schemas.microsoft.com/office/drawing/2014/main" id="{512F34F2-6BE3-4B55-8B03-9DDEC5B1DA5E}"/>
              </a:ext>
            </a:extLst>
          </p:cNvPr>
          <p:cNvSpPr txBox="1"/>
          <p:nvPr/>
        </p:nvSpPr>
        <p:spPr>
          <a:xfrm>
            <a:off x="459252" y="1190270"/>
            <a:ext cx="4597069" cy="6134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Wirkbereiche für den Richtwert 35 dB</a:t>
            </a:r>
            <a:b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br>
            <a: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Reine Wohngebiete und Kurgebiete, Krankenhäuser und Pflegeanstalten </a:t>
            </a:r>
            <a:b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br>
            <a: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Nachts, </a:t>
            </a:r>
            <a:r>
              <a:rPr lang="de-DE" sz="1000" dirty="0" err="1">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C</a:t>
            </a:r>
            <a:r>
              <a:rPr lang="de-DE" sz="1000" baseline="-25000" dirty="0" err="1">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met</a:t>
            </a:r>
            <a: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 = 0 dB</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Pfeil: nach unten 17">
            <a:extLst>
              <a:ext uri="{FF2B5EF4-FFF2-40B4-BE49-F238E27FC236}">
                <a16:creationId xmlns:a16="http://schemas.microsoft.com/office/drawing/2014/main" id="{006729FC-3EED-4FCF-BE88-B56171272886}"/>
              </a:ext>
            </a:extLst>
          </p:cNvPr>
          <p:cNvSpPr/>
          <p:nvPr/>
        </p:nvSpPr>
        <p:spPr bwMode="auto">
          <a:xfrm flipV="1">
            <a:off x="2453872" y="4433195"/>
            <a:ext cx="209227" cy="371280"/>
          </a:xfrm>
          <a:prstGeom prst="downArrow">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19" name="Pfeil: nach unten 18">
            <a:extLst>
              <a:ext uri="{FF2B5EF4-FFF2-40B4-BE49-F238E27FC236}">
                <a16:creationId xmlns:a16="http://schemas.microsoft.com/office/drawing/2014/main" id="{B18AB5A0-EC1B-470D-B0CC-78FBE23B37FD}"/>
              </a:ext>
            </a:extLst>
          </p:cNvPr>
          <p:cNvSpPr/>
          <p:nvPr/>
        </p:nvSpPr>
        <p:spPr bwMode="auto">
          <a:xfrm rot="5400000" flipH="1" flipV="1">
            <a:off x="4467387" y="5942549"/>
            <a:ext cx="209227" cy="371280"/>
          </a:xfrm>
          <a:prstGeom prst="downArrow">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0" name="Textfeld 40">
            <a:extLst>
              <a:ext uri="{FF2B5EF4-FFF2-40B4-BE49-F238E27FC236}">
                <a16:creationId xmlns:a16="http://schemas.microsoft.com/office/drawing/2014/main" id="{B84CD4A3-F7FC-4664-B9A9-0DA11860DDA8}"/>
              </a:ext>
            </a:extLst>
          </p:cNvPr>
          <p:cNvSpPr txBox="1"/>
          <p:nvPr/>
        </p:nvSpPr>
        <p:spPr>
          <a:xfrm>
            <a:off x="4610100" y="3462249"/>
            <a:ext cx="4597069" cy="6134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Wirkbereiche für den Richtwert 40 dB</a:t>
            </a:r>
            <a:b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br>
            <a: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Allgemeine Wohngebiete</a:t>
            </a:r>
            <a:b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br>
            <a: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Nachts, </a:t>
            </a:r>
            <a:r>
              <a:rPr lang="de-DE" sz="1000" dirty="0" err="1">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C</a:t>
            </a:r>
            <a:r>
              <a:rPr lang="de-DE" sz="1000" baseline="-25000" dirty="0" err="1">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met</a:t>
            </a:r>
            <a: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 = 0 dB</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2" name="Ellipse 21">
            <a:extLst>
              <a:ext uri="{FF2B5EF4-FFF2-40B4-BE49-F238E27FC236}">
                <a16:creationId xmlns:a16="http://schemas.microsoft.com/office/drawing/2014/main" id="{8B574F86-692F-4145-81C2-E3C0E9CE27EB}"/>
              </a:ext>
            </a:extLst>
          </p:cNvPr>
          <p:cNvSpPr/>
          <p:nvPr/>
        </p:nvSpPr>
        <p:spPr bwMode="auto">
          <a:xfrm>
            <a:off x="6876372" y="5022051"/>
            <a:ext cx="89100" cy="89100"/>
          </a:xfrm>
          <a:prstGeom prst="ellipse">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1" name="Ellipse 20">
            <a:extLst>
              <a:ext uri="{FF2B5EF4-FFF2-40B4-BE49-F238E27FC236}">
                <a16:creationId xmlns:a16="http://schemas.microsoft.com/office/drawing/2014/main" id="{B42B7C50-271B-4F93-A589-A6CA8A86A2FA}"/>
              </a:ext>
            </a:extLst>
          </p:cNvPr>
          <p:cNvSpPr/>
          <p:nvPr/>
        </p:nvSpPr>
        <p:spPr bwMode="auto">
          <a:xfrm>
            <a:off x="2763066" y="2738241"/>
            <a:ext cx="89100" cy="89100"/>
          </a:xfrm>
          <a:prstGeom prst="ellipse">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pic>
        <p:nvPicPr>
          <p:cNvPr id="6" name="Aufgezeichneter Sound">
            <a:hlinkClick r:id="" action="ppaction://media"/>
            <a:extLst>
              <a:ext uri="{FF2B5EF4-FFF2-40B4-BE49-F238E27FC236}">
                <a16:creationId xmlns:a16="http://schemas.microsoft.com/office/drawing/2014/main" id="{EC528F0F-F2EF-4F9A-AEC6-8E801555A359}"/>
              </a:ext>
            </a:extLst>
          </p:cNvPr>
          <p:cNvPicPr>
            <a:picLocks noChangeAspect="1"/>
          </p:cNvPicPr>
          <p:nvPr>
            <a:audioFile r:link="rId1"/>
            <p:extLst>
              <p:ext uri="{DAA4B4D4-6D71-4841-9C94-3DE7FCFB9230}">
                <p14:media xmlns:p14="http://schemas.microsoft.com/office/powerpoint/2010/main" r:embed="rId2">
                  <p14:trim end="1416.9591"/>
                </p14:media>
              </p:ext>
            </p:extLst>
          </p:nvPr>
        </p:nvPicPr>
        <p:blipFill>
          <a:blip r:embed="rId11"/>
          <a:stretch>
            <a:fillRect/>
          </a:stretch>
        </p:blipFill>
        <p:spPr>
          <a:xfrm>
            <a:off x="-699146" y="296620"/>
            <a:ext cx="406400" cy="406400"/>
          </a:xfrm>
          <a:prstGeom prst="rect">
            <a:avLst/>
          </a:prstGeom>
        </p:spPr>
      </p:pic>
      <p:pic>
        <p:nvPicPr>
          <p:cNvPr id="7" name="Aufgezeichneter Sound">
            <a:hlinkClick r:id="" action="ppaction://media"/>
            <a:extLst>
              <a:ext uri="{FF2B5EF4-FFF2-40B4-BE49-F238E27FC236}">
                <a16:creationId xmlns:a16="http://schemas.microsoft.com/office/drawing/2014/main" id="{1B8DF9EB-F12D-4473-BA20-F271426D3173}"/>
              </a:ext>
            </a:extLst>
          </p:cNvPr>
          <p:cNvPicPr>
            <a:picLocks noChangeAspect="1"/>
          </p:cNvPicPr>
          <p:nvPr>
            <a:audioFile r:link="rId1"/>
            <p:extLst>
              <p:ext uri="{DAA4B4D4-6D71-4841-9C94-3DE7FCFB9230}">
                <p14:media xmlns:p14="http://schemas.microsoft.com/office/powerpoint/2010/main" r:embed="rId3">
                  <p14:trim st="880" end="782.8798"/>
                </p14:media>
              </p:ext>
            </p:extLst>
          </p:nvPr>
        </p:nvPicPr>
        <p:blipFill>
          <a:blip r:embed="rId11"/>
          <a:stretch>
            <a:fillRect/>
          </a:stretch>
        </p:blipFill>
        <p:spPr>
          <a:xfrm>
            <a:off x="-699146" y="842936"/>
            <a:ext cx="406400" cy="406400"/>
          </a:xfrm>
          <a:prstGeom prst="rect">
            <a:avLst/>
          </a:prstGeom>
        </p:spPr>
      </p:pic>
      <p:pic>
        <p:nvPicPr>
          <p:cNvPr id="11" name="Aufgezeichneter Sound">
            <a:hlinkClick r:id="" action="ppaction://media"/>
            <a:extLst>
              <a:ext uri="{FF2B5EF4-FFF2-40B4-BE49-F238E27FC236}">
                <a16:creationId xmlns:a16="http://schemas.microsoft.com/office/drawing/2014/main" id="{537C1711-09D9-464B-99A9-98238B224335}"/>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679773" y="2385920"/>
            <a:ext cx="406400" cy="406400"/>
          </a:xfrm>
          <a:prstGeom prst="rect">
            <a:avLst/>
          </a:prstGeom>
        </p:spPr>
      </p:pic>
      <p:pic>
        <p:nvPicPr>
          <p:cNvPr id="15" name="Aufgezeichneter Sound">
            <a:hlinkClick r:id="" action="ppaction://media"/>
            <a:extLst>
              <a:ext uri="{FF2B5EF4-FFF2-40B4-BE49-F238E27FC236}">
                <a16:creationId xmlns:a16="http://schemas.microsoft.com/office/drawing/2014/main" id="{D6445C3A-550B-4BEF-9A47-22F2B911DF6C}"/>
              </a:ext>
            </a:extLst>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738653" y="1813687"/>
            <a:ext cx="406400" cy="406400"/>
          </a:xfrm>
          <a:prstGeom prst="rect">
            <a:avLst/>
          </a:prstGeom>
        </p:spPr>
      </p:pic>
      <p:sp>
        <p:nvSpPr>
          <p:cNvPr id="23" name="Textfeld 22">
            <a:extLst>
              <a:ext uri="{FF2B5EF4-FFF2-40B4-BE49-F238E27FC236}">
                <a16:creationId xmlns:a16="http://schemas.microsoft.com/office/drawing/2014/main" id="{F55E1D2D-2C4D-43CB-8EF1-FB314EEDD603}"/>
              </a:ext>
            </a:extLst>
          </p:cNvPr>
          <p:cNvSpPr txBox="1"/>
          <p:nvPr/>
        </p:nvSpPr>
        <p:spPr>
          <a:xfrm>
            <a:off x="5394494" y="1200390"/>
            <a:ext cx="3290254" cy="738664"/>
          </a:xfrm>
          <a:prstGeom prst="rect">
            <a:avLst/>
          </a:prstGeom>
          <a:solidFill>
            <a:srgbClr val="FDF6D1"/>
          </a:solidFill>
          <a:ln>
            <a:solidFill>
              <a:schemeClr val="tx1">
                <a:lumMod val="40000"/>
                <a:lumOff val="60000"/>
              </a:schemeClr>
            </a:solidFill>
          </a:ln>
        </p:spPr>
        <p:txBody>
          <a:bodyPr wrap="square" rtlCol="0">
            <a:spAutoFit/>
          </a:bodyPr>
          <a:lstStyle/>
          <a:p>
            <a:pPr algn="ctr"/>
            <a:r>
              <a:rPr lang="de-DE" sz="1050" dirty="0">
                <a:solidFill>
                  <a:schemeClr val="accent1">
                    <a:lumMod val="75000"/>
                  </a:schemeClr>
                </a:solidFill>
                <a:latin typeface="+mn-lt"/>
              </a:rPr>
              <a:t>Wäre diese Quelle eine Windkraftanlage,</a:t>
            </a:r>
            <a:br>
              <a:rPr lang="de-DE" sz="1050" dirty="0">
                <a:solidFill>
                  <a:schemeClr val="accent1">
                    <a:lumMod val="75000"/>
                  </a:schemeClr>
                </a:solidFill>
                <a:latin typeface="+mn-lt"/>
              </a:rPr>
            </a:br>
            <a:r>
              <a:rPr lang="de-DE" sz="1050" dirty="0">
                <a:solidFill>
                  <a:schemeClr val="accent1">
                    <a:lumMod val="75000"/>
                  </a:schemeClr>
                </a:solidFill>
                <a:latin typeface="+mn-lt"/>
              </a:rPr>
              <a:t>folgt daraus, dass eine WEA </a:t>
            </a:r>
            <a:r>
              <a:rPr lang="de-DE" sz="1050" u="sng" dirty="0">
                <a:solidFill>
                  <a:schemeClr val="accent1">
                    <a:lumMod val="75000"/>
                  </a:schemeClr>
                </a:solidFill>
                <a:latin typeface="+mn-lt"/>
              </a:rPr>
              <a:t>grundsätzlich</a:t>
            </a:r>
            <a:br>
              <a:rPr lang="de-DE" sz="1050" dirty="0">
                <a:solidFill>
                  <a:schemeClr val="accent1">
                    <a:lumMod val="75000"/>
                  </a:schemeClr>
                </a:solidFill>
                <a:latin typeface="+mn-lt"/>
              </a:rPr>
            </a:br>
            <a:r>
              <a:rPr lang="de-DE" sz="1050" dirty="0">
                <a:solidFill>
                  <a:schemeClr val="accent1">
                    <a:lumMod val="75000"/>
                  </a:schemeClr>
                </a:solidFill>
                <a:latin typeface="+mn-lt"/>
              </a:rPr>
              <a:t>keine maßgeblichen Immissionsorte haben kann,</a:t>
            </a:r>
            <a:br>
              <a:rPr lang="de-DE" sz="1050" dirty="0">
                <a:solidFill>
                  <a:schemeClr val="accent1">
                    <a:lumMod val="75000"/>
                  </a:schemeClr>
                </a:solidFill>
                <a:latin typeface="+mn-lt"/>
              </a:rPr>
            </a:br>
            <a:r>
              <a:rPr lang="de-DE" sz="1050" dirty="0">
                <a:solidFill>
                  <a:schemeClr val="accent1">
                    <a:lumMod val="75000"/>
                  </a:schemeClr>
                </a:solidFill>
                <a:latin typeface="+mn-lt"/>
              </a:rPr>
              <a:t>die weiter als 1,5 km entfernt sind.</a:t>
            </a:r>
          </a:p>
        </p:txBody>
      </p:sp>
    </p:spTree>
    <p:extLst>
      <p:ext uri="{BB962C8B-B14F-4D97-AF65-F5344CB8AC3E}">
        <p14:creationId xmlns:p14="http://schemas.microsoft.com/office/powerpoint/2010/main" val="591354312"/>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21" fill="hold"/>
                                        <p:tgtEl>
                                          <p:spTgt spid="6"/>
                                        </p:tgtEl>
                                      </p:cBhvr>
                                    </p:cmd>
                                  </p:childTnLst>
                                </p:cTn>
                              </p:par>
                            </p:childTnLst>
                          </p:cTn>
                        </p:par>
                        <p:par>
                          <p:cTn id="7" fill="hold">
                            <p:stCondLst>
                              <p:cond delay="11921"/>
                            </p:stCondLst>
                            <p:childTnLst>
                              <p:par>
                                <p:cTn id="8" presetID="1" presetClass="mediacall" presetSubtype="0" fill="hold" nodeType="afterEffect">
                                  <p:stCondLst>
                                    <p:cond delay="0"/>
                                  </p:stCondLst>
                                  <p:childTnLst>
                                    <p:cmd type="call" cmd="playFrom(0.0)">
                                      <p:cBhvr>
                                        <p:cTn id="9" dur="26350" fill="hold"/>
                                        <p:tgtEl>
                                          <p:spTgt spid="7"/>
                                        </p:tgtEl>
                                      </p:cBhvr>
                                    </p:cmd>
                                  </p:childTnLst>
                                </p:cTn>
                              </p:par>
                            </p:childTnLst>
                          </p:cTn>
                        </p:par>
                        <p:par>
                          <p:cTn id="10" fill="hold">
                            <p:stCondLst>
                              <p:cond delay="38271"/>
                            </p:stCondLst>
                            <p:childTnLst>
                              <p:par>
                                <p:cTn id="11" presetID="1" presetClass="mediacall" presetSubtype="0" fill="hold" nodeType="afterEffect">
                                  <p:stCondLst>
                                    <p:cond delay="0"/>
                                  </p:stCondLst>
                                  <p:childTnLst>
                                    <p:cmd type="call" cmd="playFrom(0.0)">
                                      <p:cBhvr>
                                        <p:cTn id="12" dur="24298" fill="hold"/>
                                        <p:tgtEl>
                                          <p:spTgt spid="11"/>
                                        </p:tgtEl>
                                      </p:cBhvr>
                                    </p:cmd>
                                  </p:childTnLst>
                                </p:cTn>
                              </p:par>
                            </p:childTnLst>
                          </p:cTn>
                        </p:par>
                        <p:par>
                          <p:cTn id="13" fill="hold">
                            <p:stCondLst>
                              <p:cond delay="62569"/>
                            </p:stCondLst>
                            <p:childTnLst>
                              <p:par>
                                <p:cTn id="14" presetID="1" presetClass="mediacall" presetSubtype="0" fill="hold" nodeType="afterEffect">
                                  <p:stCondLst>
                                    <p:cond delay="0"/>
                                  </p:stCondLst>
                                  <p:childTnLst>
                                    <p:cmd type="call" cmd="playFrom(0.0)">
                                      <p:cBhvr>
                                        <p:cTn id="15" dur="1429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audio>
              <p:cMediaNode vol="80000">
                <p:cTn id="18" fill="hold" display="0">
                  <p:stCondLst>
                    <p:cond delay="indefinite"/>
                  </p:stCondLst>
                  <p:endCondLst>
                    <p:cond evt="onStopAudio" delay="0">
                      <p:tgtEl>
                        <p:sldTgt/>
                      </p:tgtEl>
                    </p:cond>
                  </p:endCondLst>
                </p:cTn>
                <p:tgtEl>
                  <p:spTgt spid="11"/>
                </p:tgtEl>
              </p:cMediaNode>
            </p:audio>
            <p:audio>
              <p:cMediaNode vol="80000">
                <p:cTn id="19"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EAFC7-00BB-40DC-A7E5-9F530B8855D8}"/>
              </a:ext>
            </a:extLst>
          </p:cNvPr>
          <p:cNvSpPr>
            <a:spLocks noGrp="1"/>
          </p:cNvSpPr>
          <p:nvPr>
            <p:ph type="title"/>
          </p:nvPr>
        </p:nvSpPr>
        <p:spPr/>
        <p:txBody>
          <a:bodyPr/>
          <a:lstStyle/>
          <a:p>
            <a:r>
              <a:rPr lang="de-DE" dirty="0"/>
              <a:t>Wirkbereiche einer komplexen Betriebsart</a:t>
            </a:r>
            <a:br>
              <a:rPr lang="de-DE" dirty="0"/>
            </a:br>
            <a:r>
              <a:rPr lang="de-DE" sz="1600" dirty="0"/>
              <a:t>1000 Gewehrschüsse nach Norden</a:t>
            </a:r>
            <a:endParaRPr lang="de-DE" dirty="0"/>
          </a:p>
        </p:txBody>
      </p:sp>
      <p:sp>
        <p:nvSpPr>
          <p:cNvPr id="4" name="Fußzeilenplatzhalter 3">
            <a:extLst>
              <a:ext uri="{FF2B5EF4-FFF2-40B4-BE49-F238E27FC236}">
                <a16:creationId xmlns:a16="http://schemas.microsoft.com/office/drawing/2014/main" id="{73B717F9-5D30-468B-B441-42EDA6FE084F}"/>
              </a:ext>
            </a:extLst>
          </p:cNvPr>
          <p:cNvSpPr>
            <a:spLocks noGrp="1"/>
          </p:cNvSpPr>
          <p:nvPr>
            <p:ph type="ftr" sz="quarter" idx="13"/>
          </p:nvPr>
        </p:nvSpPr>
        <p:spPr/>
        <p:txBody>
          <a:bodyPr/>
          <a:lstStyle/>
          <a:p>
            <a:r>
              <a:rPr lang="de-DE"/>
              <a:t>Zum Einwirkungsbereich der TA Lärm, DAGA 2021, Wien</a:t>
            </a:r>
            <a:endParaRPr lang="de-DE" dirty="0"/>
          </a:p>
        </p:txBody>
      </p:sp>
      <p:sp>
        <p:nvSpPr>
          <p:cNvPr id="3" name="Textfeld 2">
            <a:extLst>
              <a:ext uri="{FF2B5EF4-FFF2-40B4-BE49-F238E27FC236}">
                <a16:creationId xmlns:a16="http://schemas.microsoft.com/office/drawing/2014/main" id="{8E1CFAEA-EAA8-459F-B2EC-492BF9CDD178}"/>
              </a:ext>
            </a:extLst>
          </p:cNvPr>
          <p:cNvSpPr txBox="1"/>
          <p:nvPr/>
        </p:nvSpPr>
        <p:spPr>
          <a:xfrm>
            <a:off x="5211305" y="1255865"/>
            <a:ext cx="3614981" cy="1569660"/>
          </a:xfrm>
          <a:prstGeom prst="rect">
            <a:avLst/>
          </a:prstGeom>
          <a:noFill/>
        </p:spPr>
        <p:txBody>
          <a:bodyPr wrap="square" rtlCol="0">
            <a:spAutoFit/>
          </a:bodyPr>
          <a:lstStyle/>
          <a:p>
            <a:pPr algn="ctr"/>
            <a:r>
              <a:rPr lang="de-DE" sz="1600" dirty="0">
                <a:latin typeface="+mn-lt"/>
              </a:rPr>
              <a:t>Der Einwirkungsbereich bei Schießgeräuschen wird in der Regel von der Bedingung 2.2 b bestimmt.</a:t>
            </a:r>
          </a:p>
          <a:p>
            <a:pPr algn="ctr"/>
            <a:endParaRPr lang="de-DE" sz="1600" dirty="0">
              <a:latin typeface="+mn-lt"/>
            </a:endParaRPr>
          </a:p>
          <a:p>
            <a:pPr algn="ctr"/>
            <a:r>
              <a:rPr lang="de-DE" sz="1600" dirty="0">
                <a:latin typeface="+mn-lt"/>
              </a:rPr>
              <a:t>L</a:t>
            </a:r>
            <a:r>
              <a:rPr lang="de-DE" sz="1600" baseline="-25000" dirty="0">
                <a:latin typeface="+mn-lt"/>
              </a:rPr>
              <a:t>AFmax</a:t>
            </a:r>
            <a:r>
              <a:rPr lang="de-DE" sz="1600" dirty="0">
                <a:latin typeface="+mn-lt"/>
              </a:rPr>
              <a:t> &gt; IRW</a:t>
            </a:r>
          </a:p>
          <a:p>
            <a:pPr algn="ctr"/>
            <a:endParaRPr lang="de-DE" sz="1600" dirty="0">
              <a:latin typeface="+mn-lt"/>
            </a:endParaRPr>
          </a:p>
        </p:txBody>
      </p:sp>
      <p:sp>
        <p:nvSpPr>
          <p:cNvPr id="9" name="Textfeld 8">
            <a:extLst>
              <a:ext uri="{FF2B5EF4-FFF2-40B4-BE49-F238E27FC236}">
                <a16:creationId xmlns:a16="http://schemas.microsoft.com/office/drawing/2014/main" id="{112F07B4-7F83-4FDA-A252-8B32E7E9C639}"/>
              </a:ext>
            </a:extLst>
          </p:cNvPr>
          <p:cNvSpPr txBox="1"/>
          <p:nvPr/>
        </p:nvSpPr>
        <p:spPr>
          <a:xfrm>
            <a:off x="748109" y="4769225"/>
            <a:ext cx="3514355" cy="160043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de-DE" sz="1400" dirty="0">
                <a:latin typeface="+mn-lt"/>
              </a:rPr>
              <a:t>Im gesamten </a:t>
            </a:r>
            <a:r>
              <a:rPr lang="de-DE" sz="1400" dirty="0">
                <a:solidFill>
                  <a:srgbClr val="C00000"/>
                </a:solidFill>
                <a:latin typeface="+mn-lt"/>
              </a:rPr>
              <a:t>roten </a:t>
            </a:r>
            <a:r>
              <a:rPr lang="de-DE" sz="1400" dirty="0">
                <a:latin typeface="+mn-lt"/>
              </a:rPr>
              <a:t>Wirkbereich müssen Kurgebiete, Krankenhäuser und Pflegeanstalten  lokalisiert und dokumentiert werden.</a:t>
            </a:r>
          </a:p>
          <a:p>
            <a:pPr algn="ctr"/>
            <a:endParaRPr lang="de-DE" sz="1400" dirty="0"/>
          </a:p>
          <a:p>
            <a:pPr algn="ctr"/>
            <a:r>
              <a:rPr lang="de-DE" sz="1400" dirty="0">
                <a:latin typeface="+mn-lt"/>
              </a:rPr>
              <a:t> R nach Norden ca. 4.300 m</a:t>
            </a:r>
            <a:br>
              <a:rPr lang="de-DE" sz="1400" dirty="0">
                <a:latin typeface="+mn-lt"/>
              </a:rPr>
            </a:br>
            <a:r>
              <a:rPr lang="de-DE" sz="1400" dirty="0">
                <a:latin typeface="+mn-lt"/>
              </a:rPr>
              <a:t> </a:t>
            </a:r>
            <a:r>
              <a:rPr lang="de-DE" sz="1400" dirty="0"/>
              <a:t>R nach Süden ca. 2.800 m</a:t>
            </a:r>
            <a:endParaRPr lang="de-DE" sz="1400" dirty="0">
              <a:latin typeface="+mn-lt"/>
            </a:endParaRPr>
          </a:p>
        </p:txBody>
      </p:sp>
      <p:sp>
        <p:nvSpPr>
          <p:cNvPr id="5" name="Ellipse 4">
            <a:extLst>
              <a:ext uri="{FF2B5EF4-FFF2-40B4-BE49-F238E27FC236}">
                <a16:creationId xmlns:a16="http://schemas.microsoft.com/office/drawing/2014/main" id="{03B15453-4676-4C3D-AD64-33BF54BE5B8C}"/>
              </a:ext>
            </a:extLst>
          </p:cNvPr>
          <p:cNvSpPr/>
          <p:nvPr/>
        </p:nvSpPr>
        <p:spPr bwMode="auto">
          <a:xfrm>
            <a:off x="3427070" y="2530875"/>
            <a:ext cx="89100" cy="89100"/>
          </a:xfrm>
          <a:prstGeom prst="ellipse">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11" name="Text Box 4">
            <a:extLst>
              <a:ext uri="{FF2B5EF4-FFF2-40B4-BE49-F238E27FC236}">
                <a16:creationId xmlns:a16="http://schemas.microsoft.com/office/drawing/2014/main" id="{2B3C2100-FCA9-476A-AB90-6ADD2B2113D1}"/>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Beispiele</a:t>
            </a:r>
          </a:p>
        </p:txBody>
      </p:sp>
      <p:sp>
        <p:nvSpPr>
          <p:cNvPr id="7" name="Ellipse 6">
            <a:extLst>
              <a:ext uri="{FF2B5EF4-FFF2-40B4-BE49-F238E27FC236}">
                <a16:creationId xmlns:a16="http://schemas.microsoft.com/office/drawing/2014/main" id="{71D09636-07EA-41A9-9C95-9CC24939390F}"/>
              </a:ext>
            </a:extLst>
          </p:cNvPr>
          <p:cNvSpPr/>
          <p:nvPr/>
        </p:nvSpPr>
        <p:spPr bwMode="auto">
          <a:xfrm flipH="1">
            <a:off x="2793233" y="3299150"/>
            <a:ext cx="60876" cy="60876"/>
          </a:xfrm>
          <a:prstGeom prst="ellipse">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pic>
        <p:nvPicPr>
          <p:cNvPr id="12" name="Grafik 11">
            <a:extLst>
              <a:ext uri="{FF2B5EF4-FFF2-40B4-BE49-F238E27FC236}">
                <a16:creationId xmlns:a16="http://schemas.microsoft.com/office/drawing/2014/main" id="{760270EF-D952-4457-9D95-DB4E38104315}"/>
              </a:ext>
            </a:extLst>
          </p:cNvPr>
          <p:cNvPicPr>
            <a:picLocks noChangeAspect="1"/>
          </p:cNvPicPr>
          <p:nvPr/>
        </p:nvPicPr>
        <p:blipFill>
          <a:blip r:embed="rId8"/>
          <a:stretch>
            <a:fillRect/>
          </a:stretch>
        </p:blipFill>
        <p:spPr>
          <a:xfrm>
            <a:off x="748109" y="1205288"/>
            <a:ext cx="4212000" cy="3228000"/>
          </a:xfrm>
          <a:prstGeom prst="rect">
            <a:avLst/>
          </a:prstGeom>
          <a:ln>
            <a:noFill/>
          </a:ln>
          <a:effectLst>
            <a:outerShdw blurRad="292100" dist="139700" dir="2700000" algn="tl" rotWithShape="0">
              <a:srgbClr val="333333">
                <a:alpha val="65000"/>
              </a:srgbClr>
            </a:outerShdw>
          </a:effectLst>
        </p:spPr>
      </p:pic>
      <p:sp>
        <p:nvSpPr>
          <p:cNvPr id="15" name="Ellipse 14">
            <a:extLst>
              <a:ext uri="{FF2B5EF4-FFF2-40B4-BE49-F238E27FC236}">
                <a16:creationId xmlns:a16="http://schemas.microsoft.com/office/drawing/2014/main" id="{67F604E6-582D-4D4D-99B4-AC5E6B0A0A24}"/>
              </a:ext>
            </a:extLst>
          </p:cNvPr>
          <p:cNvSpPr/>
          <p:nvPr/>
        </p:nvSpPr>
        <p:spPr bwMode="auto">
          <a:xfrm flipH="1">
            <a:off x="2823671" y="3299150"/>
            <a:ext cx="60876" cy="60876"/>
          </a:xfrm>
          <a:prstGeom prst="ellipse">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19" name="Textfeld 40">
            <a:extLst>
              <a:ext uri="{FF2B5EF4-FFF2-40B4-BE49-F238E27FC236}">
                <a16:creationId xmlns:a16="http://schemas.microsoft.com/office/drawing/2014/main" id="{A921F63C-5F64-4F2A-932F-427E46ED038D}"/>
              </a:ext>
            </a:extLst>
          </p:cNvPr>
          <p:cNvSpPr txBox="1"/>
          <p:nvPr/>
        </p:nvSpPr>
        <p:spPr>
          <a:xfrm>
            <a:off x="555574" y="1193902"/>
            <a:ext cx="4597069" cy="6134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Wirkbereiche für den Richtwert 60 dB</a:t>
            </a:r>
            <a:b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br>
            <a: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Dorf-, Kern-, Mischgebiete</a:t>
            </a:r>
            <a:b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br>
            <a: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Tags, </a:t>
            </a:r>
            <a:r>
              <a:rPr lang="de-DE" sz="1000" dirty="0" err="1">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C</a:t>
            </a:r>
            <a:r>
              <a:rPr lang="de-DE" sz="1000" baseline="-25000" dirty="0" err="1">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met</a:t>
            </a:r>
            <a:r>
              <a:rPr lang="de-DE" sz="1000" dirty="0">
                <a:ln>
                  <a:noFill/>
                </a:ln>
                <a:effectLst>
                  <a:outerShdw blurRad="38100" dist="25400" dir="5400000" algn="ctr">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 nach Langzeit-Windrose Willich</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Grafik 12">
            <a:extLst>
              <a:ext uri="{FF2B5EF4-FFF2-40B4-BE49-F238E27FC236}">
                <a16:creationId xmlns:a16="http://schemas.microsoft.com/office/drawing/2014/main" id="{A8397CA9-DA78-4AF5-927A-449E2A7753FA}"/>
              </a:ext>
            </a:extLst>
          </p:cNvPr>
          <p:cNvPicPr>
            <a:picLocks noChangeAspect="1"/>
          </p:cNvPicPr>
          <p:nvPr/>
        </p:nvPicPr>
        <p:blipFill>
          <a:blip r:embed="rId9"/>
          <a:stretch>
            <a:fillRect/>
          </a:stretch>
        </p:blipFill>
        <p:spPr>
          <a:xfrm>
            <a:off x="4614013" y="3976021"/>
            <a:ext cx="4376000" cy="2712000"/>
          </a:xfrm>
          <a:prstGeom prst="rect">
            <a:avLst/>
          </a:prstGeom>
          <a:ln>
            <a:noFill/>
          </a:ln>
          <a:effectLst>
            <a:outerShdw blurRad="292100" dist="139700" dir="2700000" algn="tl" rotWithShape="0">
              <a:srgbClr val="333333">
                <a:alpha val="65000"/>
              </a:srgbClr>
            </a:outerShdw>
          </a:effectLst>
        </p:spPr>
      </p:pic>
      <p:sp>
        <p:nvSpPr>
          <p:cNvPr id="16" name="Textfeld 40">
            <a:extLst>
              <a:ext uri="{FF2B5EF4-FFF2-40B4-BE49-F238E27FC236}">
                <a16:creationId xmlns:a16="http://schemas.microsoft.com/office/drawing/2014/main" id="{80688AE9-0F66-49B9-9776-E0328715ACB2}"/>
              </a:ext>
            </a:extLst>
          </p:cNvPr>
          <p:cNvSpPr txBox="1"/>
          <p:nvPr/>
        </p:nvSpPr>
        <p:spPr>
          <a:xfrm>
            <a:off x="4529988" y="3976021"/>
            <a:ext cx="4597069" cy="6134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de-DE" sz="1000" dirty="0">
                <a:ln>
                  <a:noFill/>
                </a:ln>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Wirkbereiche für den Richtwert 45 dB</a:t>
            </a:r>
            <a:br>
              <a:rPr lang="de-DE" sz="1000" dirty="0">
                <a:ln>
                  <a:noFill/>
                </a:ln>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br>
            <a:r>
              <a:rPr lang="de-DE" sz="1000" dirty="0">
                <a:ln>
                  <a:noFill/>
                </a:ln>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Reine Wohngebiete und Kurgebiete, Krankenhäuser und Pflegeanstalten </a:t>
            </a:r>
            <a:br>
              <a:rPr lang="de-DE" sz="1000" dirty="0">
                <a:ln>
                  <a:noFill/>
                </a:ln>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br>
            <a:r>
              <a:rPr lang="de-DE" sz="1000" dirty="0">
                <a:ln>
                  <a:noFill/>
                </a:ln>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Tags, </a:t>
            </a:r>
            <a:r>
              <a:rPr lang="de-DE" sz="1000" dirty="0" err="1">
                <a:ln>
                  <a:noFill/>
                </a:ln>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a:t>
            </a:r>
            <a:r>
              <a:rPr lang="de-DE" sz="1000" baseline="-25000" dirty="0" err="1">
                <a:ln>
                  <a:noFill/>
                </a:ln>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met</a:t>
            </a:r>
            <a:r>
              <a:rPr lang="de-DE" sz="1000" dirty="0">
                <a:ln>
                  <a:noFill/>
                </a:ln>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nach Langzeit-Windrose Willich</a:t>
            </a:r>
            <a:endParaRPr lang="de-DE" sz="1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Ellipse 13">
            <a:extLst>
              <a:ext uri="{FF2B5EF4-FFF2-40B4-BE49-F238E27FC236}">
                <a16:creationId xmlns:a16="http://schemas.microsoft.com/office/drawing/2014/main" id="{563C86C5-D208-4705-9390-F3DCB9E2265B}"/>
              </a:ext>
            </a:extLst>
          </p:cNvPr>
          <p:cNvSpPr/>
          <p:nvPr/>
        </p:nvSpPr>
        <p:spPr bwMode="auto">
          <a:xfrm flipH="1">
            <a:off x="6767646" y="5571697"/>
            <a:ext cx="60876" cy="60876"/>
          </a:xfrm>
          <a:prstGeom prst="ellipse">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0" name="Pfeil: nach unten 19">
            <a:extLst>
              <a:ext uri="{FF2B5EF4-FFF2-40B4-BE49-F238E27FC236}">
                <a16:creationId xmlns:a16="http://schemas.microsoft.com/office/drawing/2014/main" id="{12649126-506A-41BB-B98A-B82E8FD4EBC9}"/>
              </a:ext>
            </a:extLst>
          </p:cNvPr>
          <p:cNvSpPr/>
          <p:nvPr/>
        </p:nvSpPr>
        <p:spPr bwMode="auto">
          <a:xfrm rot="5400000" flipH="1" flipV="1">
            <a:off x="4372356" y="5383803"/>
            <a:ext cx="209227" cy="371280"/>
          </a:xfrm>
          <a:prstGeom prst="downArrow">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pic>
        <p:nvPicPr>
          <p:cNvPr id="6" name="Aufgezeichneter Sound">
            <a:hlinkClick r:id="" action="ppaction://media"/>
            <a:extLst>
              <a:ext uri="{FF2B5EF4-FFF2-40B4-BE49-F238E27FC236}">
                <a16:creationId xmlns:a16="http://schemas.microsoft.com/office/drawing/2014/main" id="{3DAC22CC-C0B9-4ACF-9293-4B24240BB62A}"/>
              </a:ext>
            </a:extLst>
          </p:cNvPr>
          <p:cNvPicPr>
            <a:picLocks noChangeAspect="1"/>
          </p:cNvPicPr>
          <p:nvPr>
            <a:audioFile r:link="rId1"/>
            <p:extLst>
              <p:ext uri="{DAA4B4D4-6D71-4841-9C94-3DE7FCFB9230}">
                <p14:media xmlns:p14="http://schemas.microsoft.com/office/powerpoint/2010/main" r:embed="rId2">
                  <p14:trim end="1618.6349"/>
                </p14:media>
              </p:ext>
            </p:extLst>
          </p:nvPr>
        </p:nvPicPr>
        <p:blipFill>
          <a:blip r:embed="rId10"/>
          <a:stretch>
            <a:fillRect/>
          </a:stretch>
        </p:blipFill>
        <p:spPr>
          <a:xfrm>
            <a:off x="-548037" y="633708"/>
            <a:ext cx="406400" cy="406400"/>
          </a:xfrm>
          <a:prstGeom prst="rect">
            <a:avLst/>
          </a:prstGeom>
        </p:spPr>
      </p:pic>
      <p:pic>
        <p:nvPicPr>
          <p:cNvPr id="8" name="Aufgezeichneter Sound">
            <a:hlinkClick r:id="" action="ppaction://media"/>
            <a:extLst>
              <a:ext uri="{FF2B5EF4-FFF2-40B4-BE49-F238E27FC236}">
                <a16:creationId xmlns:a16="http://schemas.microsoft.com/office/drawing/2014/main" id="{0AB8D178-8775-431D-9643-0AEDDBB3F404}"/>
              </a:ext>
            </a:extLst>
          </p:cNvPr>
          <p:cNvPicPr>
            <a:picLocks noChangeAspect="1"/>
          </p:cNvPicPr>
          <p:nvPr>
            <a:audioFile r:link="rId1"/>
            <p:extLst>
              <p:ext uri="{DAA4B4D4-6D71-4841-9C94-3DE7FCFB9230}">
                <p14:media xmlns:p14="http://schemas.microsoft.com/office/powerpoint/2010/main" r:embed="rId3">
                  <p14:trim st="918" end="1222.619"/>
                </p14:media>
              </p:ext>
            </p:extLst>
          </p:nvPr>
        </p:nvPicPr>
        <p:blipFill>
          <a:blip r:embed="rId10"/>
          <a:stretch>
            <a:fillRect/>
          </a:stretch>
        </p:blipFill>
        <p:spPr>
          <a:xfrm>
            <a:off x="-548037" y="1143793"/>
            <a:ext cx="406400" cy="406400"/>
          </a:xfrm>
          <a:prstGeom prst="rect">
            <a:avLst/>
          </a:prstGeom>
        </p:spPr>
      </p:pic>
      <p:pic>
        <p:nvPicPr>
          <p:cNvPr id="10" name="Aufgezeichneter Sound">
            <a:hlinkClick r:id="" action="ppaction://media"/>
            <a:extLst>
              <a:ext uri="{FF2B5EF4-FFF2-40B4-BE49-F238E27FC236}">
                <a16:creationId xmlns:a16="http://schemas.microsoft.com/office/drawing/2014/main" id="{DD48E8D6-3C04-471C-9DC2-8526CB99BB68}"/>
              </a:ext>
            </a:extLst>
          </p:cNvPr>
          <p:cNvPicPr>
            <a:picLocks noChangeAspect="1"/>
          </p:cNvPicPr>
          <p:nvPr>
            <a:audioFile r:link="rId1"/>
            <p:extLst>
              <p:ext uri="{DAA4B4D4-6D71-4841-9C94-3DE7FCFB9230}">
                <p14:media xmlns:p14="http://schemas.microsoft.com/office/powerpoint/2010/main" r:embed="rId4">
                  <p14:trim st="1078" end="1662.7074"/>
                </p14:media>
              </p:ext>
            </p:extLst>
          </p:nvPr>
        </p:nvPicPr>
        <p:blipFill>
          <a:blip r:embed="rId10"/>
          <a:stretch>
            <a:fillRect/>
          </a:stretch>
        </p:blipFill>
        <p:spPr>
          <a:xfrm>
            <a:off x="-548037" y="1688539"/>
            <a:ext cx="406400" cy="406400"/>
          </a:xfrm>
          <a:prstGeom prst="rect">
            <a:avLst/>
          </a:prstGeom>
        </p:spPr>
      </p:pic>
      <p:pic>
        <p:nvPicPr>
          <p:cNvPr id="17" name="Aufgezeichneter Sound">
            <a:hlinkClick r:id="" action="ppaction://media"/>
            <a:extLst>
              <a:ext uri="{FF2B5EF4-FFF2-40B4-BE49-F238E27FC236}">
                <a16:creationId xmlns:a16="http://schemas.microsoft.com/office/drawing/2014/main" id="{3A0D5D72-8660-4E60-AA2F-6A8DF5A3487A}"/>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115905180"/>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02" fill="hold"/>
                                        <p:tgtEl>
                                          <p:spTgt spid="6"/>
                                        </p:tgtEl>
                                      </p:cBhvr>
                                    </p:cmd>
                                  </p:childTnLst>
                                </p:cTn>
                              </p:par>
                            </p:childTnLst>
                          </p:cTn>
                        </p:par>
                        <p:par>
                          <p:cTn id="7" fill="hold">
                            <p:stCondLst>
                              <p:cond delay="15202"/>
                            </p:stCondLst>
                            <p:childTnLst>
                              <p:par>
                                <p:cTn id="8" presetID="1" presetClass="mediacall" presetSubtype="0" fill="hold" nodeType="afterEffect">
                                  <p:stCondLst>
                                    <p:cond delay="0"/>
                                  </p:stCondLst>
                                  <p:childTnLst>
                                    <p:cmd type="call" cmd="playFrom(0.0)">
                                      <p:cBhvr>
                                        <p:cTn id="9" dur="31747" fill="hold"/>
                                        <p:tgtEl>
                                          <p:spTgt spid="8"/>
                                        </p:tgtEl>
                                      </p:cBhvr>
                                    </p:cmd>
                                  </p:childTnLst>
                                </p:cTn>
                              </p:par>
                            </p:childTnLst>
                          </p:cTn>
                        </p:par>
                        <p:par>
                          <p:cTn id="10" fill="hold">
                            <p:stCondLst>
                              <p:cond delay="46949"/>
                            </p:stCondLst>
                            <p:childTnLst>
                              <p:par>
                                <p:cTn id="11" presetID="1" presetClass="mediacall" presetSubtype="0" fill="hold" nodeType="afterEffect">
                                  <p:stCondLst>
                                    <p:cond delay="0"/>
                                  </p:stCondLst>
                                  <p:childTnLst>
                                    <p:cmd type="call" cmd="playFrom(0.0)">
                                      <p:cBhvr>
                                        <p:cTn id="12" dur="6418" fill="hold"/>
                                        <p:tgtEl>
                                          <p:spTgt spid="10"/>
                                        </p:tgtEl>
                                      </p:cBhvr>
                                    </p:cmd>
                                  </p:childTnLst>
                                </p:cTn>
                              </p:par>
                            </p:childTnLst>
                          </p:cTn>
                        </p:par>
                        <p:par>
                          <p:cTn id="13" fill="hold">
                            <p:stCondLst>
                              <p:cond delay="53367"/>
                            </p:stCondLst>
                            <p:childTnLst>
                              <p:par>
                                <p:cTn id="14" presetID="1" presetClass="mediacall" presetSubtype="0" fill="hold" nodeType="afterEffect">
                                  <p:stCondLst>
                                    <p:cond delay="0"/>
                                  </p:stCondLst>
                                  <p:childTnLst>
                                    <p:cmd type="call" cmd="playFrom(0.0)">
                                      <p:cBhvr>
                                        <p:cTn id="15" dur="2286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8"/>
                </p:tgtEl>
              </p:cMediaNode>
            </p:audio>
            <p:audio>
              <p:cMediaNode vol="80000">
                <p:cTn id="18" fill="hold" display="0">
                  <p:stCondLst>
                    <p:cond delay="indefinite"/>
                  </p:stCondLst>
                  <p:endCondLst>
                    <p:cond evt="onStopAudio" delay="0">
                      <p:tgtEl>
                        <p:sldTgt/>
                      </p:tgtEl>
                    </p:cond>
                  </p:endCondLst>
                </p:cTn>
                <p:tgtEl>
                  <p:spTgt spid="10"/>
                </p:tgtEl>
              </p:cMediaNode>
            </p:audio>
            <p:audio>
              <p:cMediaNode vol="80000">
                <p:cTn id="19"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29873-9BFE-4A96-8F8D-A051452310AB}"/>
              </a:ext>
            </a:extLst>
          </p:cNvPr>
          <p:cNvSpPr>
            <a:spLocks noGrp="1"/>
          </p:cNvSpPr>
          <p:nvPr>
            <p:ph type="title"/>
          </p:nvPr>
        </p:nvSpPr>
        <p:spPr/>
        <p:txBody>
          <a:bodyPr/>
          <a:lstStyle/>
          <a:p>
            <a:r>
              <a:rPr lang="de-DE" dirty="0"/>
              <a:t>Krankenhäuser und Pflegeanstalten</a:t>
            </a:r>
            <a:br>
              <a:rPr lang="de-DE" dirty="0"/>
            </a:br>
            <a:r>
              <a:rPr lang="de-DE" sz="1600" dirty="0"/>
              <a:t>… und wenn man auch nachts schießen muss</a:t>
            </a:r>
            <a:endParaRPr lang="de-DE" dirty="0"/>
          </a:p>
        </p:txBody>
      </p:sp>
      <p:sp>
        <p:nvSpPr>
          <p:cNvPr id="4" name="Fußzeilenplatzhalter 3">
            <a:extLst>
              <a:ext uri="{FF2B5EF4-FFF2-40B4-BE49-F238E27FC236}">
                <a16:creationId xmlns:a16="http://schemas.microsoft.com/office/drawing/2014/main" id="{166C8B74-C135-4995-9C9B-A173717D5369}"/>
              </a:ext>
            </a:extLst>
          </p:cNvPr>
          <p:cNvSpPr>
            <a:spLocks noGrp="1"/>
          </p:cNvSpPr>
          <p:nvPr>
            <p:ph type="ftr" sz="quarter" idx="13"/>
          </p:nvPr>
        </p:nvSpPr>
        <p:spPr/>
        <p:txBody>
          <a:bodyPr/>
          <a:lstStyle/>
          <a:p>
            <a:r>
              <a:rPr lang="de-DE"/>
              <a:t>Zum Einwirkungsbereich der TA Lärm, DAGA 2021, Wien</a:t>
            </a:r>
            <a:endParaRPr lang="de-DE" dirty="0"/>
          </a:p>
        </p:txBody>
      </p:sp>
      <p:pic>
        <p:nvPicPr>
          <p:cNvPr id="5" name="Grafik 4">
            <a:extLst>
              <a:ext uri="{FF2B5EF4-FFF2-40B4-BE49-F238E27FC236}">
                <a16:creationId xmlns:a16="http://schemas.microsoft.com/office/drawing/2014/main" id="{0513BE11-3E4F-4677-9C9D-F1156DDAE15F}"/>
              </a:ext>
            </a:extLst>
          </p:cNvPr>
          <p:cNvPicPr>
            <a:picLocks noChangeAspect="1"/>
          </p:cNvPicPr>
          <p:nvPr/>
        </p:nvPicPr>
        <p:blipFill rotWithShape="1">
          <a:blip r:embed="rId4"/>
          <a:srcRect t="16757"/>
          <a:stretch/>
        </p:blipFill>
        <p:spPr>
          <a:xfrm>
            <a:off x="751887" y="1212233"/>
            <a:ext cx="6044677" cy="4504401"/>
          </a:xfrm>
          <a:prstGeom prst="rect">
            <a:avLst/>
          </a:prstGeom>
          <a:ln>
            <a:noFill/>
          </a:ln>
          <a:effectLst>
            <a:outerShdw blurRad="292100" dist="139700" dir="2700000" algn="tl" rotWithShape="0">
              <a:srgbClr val="333333">
                <a:alpha val="65000"/>
              </a:srgbClr>
            </a:outerShdw>
          </a:effectLst>
        </p:spPr>
      </p:pic>
      <p:cxnSp>
        <p:nvCxnSpPr>
          <p:cNvPr id="7" name="Gerader Verbinder 6">
            <a:extLst>
              <a:ext uri="{FF2B5EF4-FFF2-40B4-BE49-F238E27FC236}">
                <a16:creationId xmlns:a16="http://schemas.microsoft.com/office/drawing/2014/main" id="{FF9E765B-229C-4A48-823F-70173A87F6C6}"/>
              </a:ext>
            </a:extLst>
          </p:cNvPr>
          <p:cNvCxnSpPr>
            <a:cxnSpLocks/>
          </p:cNvCxnSpPr>
          <p:nvPr/>
        </p:nvCxnSpPr>
        <p:spPr bwMode="auto">
          <a:xfrm rot="5400000">
            <a:off x="1735811" y="1325106"/>
            <a:ext cx="1" cy="1282485"/>
          </a:xfrm>
          <a:prstGeom prst="line">
            <a:avLst/>
          </a:prstGeom>
          <a:solidFill>
            <a:schemeClr val="accent1"/>
          </a:solidFill>
          <a:ln w="19050" cap="sq" cmpd="sng" algn="ctr">
            <a:solidFill>
              <a:schemeClr val="tx1"/>
            </a:solidFill>
            <a:prstDash val="solid"/>
            <a:round/>
            <a:headEnd type="triangle" w="med" len="med"/>
            <a:tailEnd type="triangle" w="med" len="med"/>
          </a:ln>
          <a:effectLst/>
        </p:spPr>
      </p:cxnSp>
      <p:sp>
        <p:nvSpPr>
          <p:cNvPr id="10" name="Textfeld 9">
            <a:extLst>
              <a:ext uri="{FF2B5EF4-FFF2-40B4-BE49-F238E27FC236}">
                <a16:creationId xmlns:a16="http://schemas.microsoft.com/office/drawing/2014/main" id="{E2BE5B32-BBFE-4731-9600-0AF7F85FB293}"/>
              </a:ext>
            </a:extLst>
          </p:cNvPr>
          <p:cNvSpPr txBox="1"/>
          <p:nvPr/>
        </p:nvSpPr>
        <p:spPr>
          <a:xfrm>
            <a:off x="1433593" y="1699676"/>
            <a:ext cx="689675" cy="338554"/>
          </a:xfrm>
          <a:prstGeom prst="rect">
            <a:avLst/>
          </a:prstGeom>
          <a:noFill/>
        </p:spPr>
        <p:txBody>
          <a:bodyPr wrap="square" rtlCol="0">
            <a:spAutoFit/>
          </a:bodyPr>
          <a:lstStyle/>
          <a:p>
            <a:pPr algn="ctr"/>
            <a:r>
              <a:rPr lang="de-DE" sz="1600" dirty="0">
                <a:latin typeface="+mn-lt"/>
              </a:rPr>
              <a:t>6 km</a:t>
            </a:r>
          </a:p>
        </p:txBody>
      </p:sp>
      <p:sp>
        <p:nvSpPr>
          <p:cNvPr id="11" name="Textfeld 10">
            <a:extLst>
              <a:ext uri="{FF2B5EF4-FFF2-40B4-BE49-F238E27FC236}">
                <a16:creationId xmlns:a16="http://schemas.microsoft.com/office/drawing/2014/main" id="{540E948A-BD54-4745-B324-12902A7509C2}"/>
              </a:ext>
            </a:extLst>
          </p:cNvPr>
          <p:cNvSpPr txBox="1"/>
          <p:nvPr/>
        </p:nvSpPr>
        <p:spPr>
          <a:xfrm flipH="1">
            <a:off x="6881246" y="1290233"/>
            <a:ext cx="2158139" cy="2893100"/>
          </a:xfrm>
          <a:prstGeom prst="rect">
            <a:avLst/>
          </a:prstGeom>
          <a:noFill/>
        </p:spPr>
        <p:txBody>
          <a:bodyPr wrap="square" rtlCol="0">
            <a:spAutoFit/>
          </a:bodyPr>
          <a:lstStyle/>
          <a:p>
            <a:r>
              <a:rPr lang="de-DE" sz="1400" dirty="0">
                <a:latin typeface="+mn-lt"/>
              </a:rPr>
              <a:t>Bei der Bestimmung des Einwirkungsbereichs muss in der gesamten </a:t>
            </a:r>
            <a:r>
              <a:rPr lang="de-DE" sz="1400" dirty="0">
                <a:solidFill>
                  <a:srgbClr val="C00000"/>
                </a:solidFill>
                <a:latin typeface="+mn-lt"/>
              </a:rPr>
              <a:t>Rot</a:t>
            </a:r>
            <a:r>
              <a:rPr lang="de-DE" sz="1400" dirty="0">
                <a:latin typeface="+mn-lt"/>
              </a:rPr>
              <a:t> umrandeten Fläche nach Altenheimen, Krankenhäusern, und Kurgebieten gefahndet werden.</a:t>
            </a:r>
          </a:p>
          <a:p>
            <a:endParaRPr lang="de-DE" sz="1400" dirty="0">
              <a:latin typeface="+mn-lt"/>
            </a:endParaRPr>
          </a:p>
          <a:p>
            <a:r>
              <a:rPr lang="de-DE" sz="1400" dirty="0">
                <a:latin typeface="+mn-lt"/>
              </a:rPr>
              <a:t>Ein Abstandskriterium reicht nicht, weil die Richtcharakteristik den Bereich verzerrt.</a:t>
            </a:r>
          </a:p>
        </p:txBody>
      </p:sp>
      <p:sp>
        <p:nvSpPr>
          <p:cNvPr id="12" name="Text Box 4">
            <a:extLst>
              <a:ext uri="{FF2B5EF4-FFF2-40B4-BE49-F238E27FC236}">
                <a16:creationId xmlns:a16="http://schemas.microsoft.com/office/drawing/2014/main" id="{B22F2277-F987-4E4E-8FBD-00D652F64849}"/>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Beispiele</a:t>
            </a:r>
          </a:p>
        </p:txBody>
      </p:sp>
      <p:sp>
        <p:nvSpPr>
          <p:cNvPr id="9" name="Ellipse 8">
            <a:extLst>
              <a:ext uri="{FF2B5EF4-FFF2-40B4-BE49-F238E27FC236}">
                <a16:creationId xmlns:a16="http://schemas.microsoft.com/office/drawing/2014/main" id="{1EDA2A48-8537-40BB-AA75-2AC240802D9C}"/>
              </a:ext>
            </a:extLst>
          </p:cNvPr>
          <p:cNvSpPr/>
          <p:nvPr/>
        </p:nvSpPr>
        <p:spPr bwMode="auto">
          <a:xfrm flipH="1">
            <a:off x="3743787" y="3398562"/>
            <a:ext cx="60876" cy="60876"/>
          </a:xfrm>
          <a:prstGeom prst="ellipse">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pic>
        <p:nvPicPr>
          <p:cNvPr id="3" name="Aufgezeichneter Sound">
            <a:hlinkClick r:id="" action="ppaction://media"/>
            <a:extLst>
              <a:ext uri="{FF2B5EF4-FFF2-40B4-BE49-F238E27FC236}">
                <a16:creationId xmlns:a16="http://schemas.microsoft.com/office/drawing/2014/main" id="{52DD89EE-E1BB-45B5-8ACC-AC02CED770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3905" y="242376"/>
            <a:ext cx="406400" cy="406400"/>
          </a:xfrm>
          <a:prstGeom prst="rect">
            <a:avLst/>
          </a:prstGeom>
        </p:spPr>
      </p:pic>
    </p:spTree>
    <p:extLst>
      <p:ext uri="{BB962C8B-B14F-4D97-AF65-F5344CB8AC3E}">
        <p14:creationId xmlns:p14="http://schemas.microsoft.com/office/powerpoint/2010/main" val="412435642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BED350-2927-4003-A483-33F3C161F37D}"/>
              </a:ext>
            </a:extLst>
          </p:cNvPr>
          <p:cNvSpPr>
            <a:spLocks noGrp="1"/>
          </p:cNvSpPr>
          <p:nvPr>
            <p:ph type="title"/>
          </p:nvPr>
        </p:nvSpPr>
        <p:spPr/>
        <p:txBody>
          <a:bodyPr/>
          <a:lstStyle/>
          <a:p>
            <a:r>
              <a:rPr lang="de-DE" dirty="0"/>
              <a:t>Aufgabe der Behörde, Aufgabe der Gutachter</a:t>
            </a:r>
            <a:br>
              <a:rPr lang="de-DE" dirty="0"/>
            </a:br>
            <a:r>
              <a:rPr lang="de-DE" sz="1600" dirty="0"/>
              <a:t>und immer erst die Zuständigkeit prüfen …</a:t>
            </a:r>
            <a:endParaRPr lang="de-DE" dirty="0"/>
          </a:p>
        </p:txBody>
      </p:sp>
      <p:sp>
        <p:nvSpPr>
          <p:cNvPr id="3" name="Fußzeilenplatzhalter 2">
            <a:extLst>
              <a:ext uri="{FF2B5EF4-FFF2-40B4-BE49-F238E27FC236}">
                <a16:creationId xmlns:a16="http://schemas.microsoft.com/office/drawing/2014/main" id="{B2FB6977-250A-4497-A029-9AA12C0FA602}"/>
              </a:ext>
            </a:extLst>
          </p:cNvPr>
          <p:cNvSpPr>
            <a:spLocks noGrp="1"/>
          </p:cNvSpPr>
          <p:nvPr>
            <p:ph type="ftr" sz="quarter" idx="13"/>
          </p:nvPr>
        </p:nvSpPr>
        <p:spPr/>
        <p:txBody>
          <a:bodyPr/>
          <a:lstStyle/>
          <a:p>
            <a:r>
              <a:rPr lang="de-DE"/>
              <a:t>Zum Einwirkungsbereich der TA Lärm, DAGA 2021, Wien</a:t>
            </a:r>
            <a:endParaRPr lang="de-DE" dirty="0"/>
          </a:p>
        </p:txBody>
      </p:sp>
      <p:sp>
        <p:nvSpPr>
          <p:cNvPr id="4" name="Textfeld 3">
            <a:extLst>
              <a:ext uri="{FF2B5EF4-FFF2-40B4-BE49-F238E27FC236}">
                <a16:creationId xmlns:a16="http://schemas.microsoft.com/office/drawing/2014/main" id="{C1E83E07-4FB3-453D-AD92-66DC9FB7AB7B}"/>
              </a:ext>
            </a:extLst>
          </p:cNvPr>
          <p:cNvSpPr txBox="1"/>
          <p:nvPr/>
        </p:nvSpPr>
        <p:spPr>
          <a:xfrm>
            <a:off x="1035926" y="1504781"/>
            <a:ext cx="7529350" cy="2862322"/>
          </a:xfrm>
          <a:prstGeom prst="rect">
            <a:avLst/>
          </a:prstGeom>
          <a:noFill/>
        </p:spPr>
        <p:txBody>
          <a:bodyPr wrap="square" rtlCol="0">
            <a:spAutoFit/>
          </a:bodyPr>
          <a:lstStyle/>
          <a:p>
            <a:pPr algn="ctr"/>
            <a:r>
              <a:rPr lang="de-DE" sz="1800" kern="1600" dirty="0">
                <a:effectLst/>
                <a:latin typeface="+mn-lt"/>
                <a:ea typeface="Times New Roman" panose="02020603050405020304" pitchFamily="18" charset="0"/>
              </a:rPr>
              <a:t>Die TA Lärm formuliert die Kernaufgabe des Gutachters   in A.1.2: </a:t>
            </a:r>
          </a:p>
          <a:p>
            <a:pPr algn="ctr"/>
            <a:endParaRPr lang="de-DE" sz="1800" i="1" kern="1600" dirty="0">
              <a:latin typeface="+mn-lt"/>
              <a:ea typeface="Times New Roman" panose="02020603050405020304" pitchFamily="18" charset="0"/>
            </a:endParaRPr>
          </a:p>
          <a:p>
            <a:pPr algn="ctr"/>
            <a:r>
              <a:rPr lang="de-DE" sz="1800" i="1" kern="1600" dirty="0">
                <a:solidFill>
                  <a:srgbClr val="C00000"/>
                </a:solidFill>
                <a:effectLst/>
                <a:latin typeface="+mn-lt"/>
                <a:ea typeface="Times New Roman" panose="02020603050405020304" pitchFamily="18" charset="0"/>
              </a:rPr>
              <a:t>„Die Geräuschimmissionen sind für die</a:t>
            </a:r>
            <a:br>
              <a:rPr lang="de-DE" sz="1800" i="1" kern="1600" dirty="0">
                <a:solidFill>
                  <a:srgbClr val="C00000"/>
                </a:solidFill>
                <a:effectLst/>
                <a:latin typeface="+mn-lt"/>
                <a:ea typeface="Times New Roman" panose="02020603050405020304" pitchFamily="18" charset="0"/>
              </a:rPr>
            </a:br>
            <a:r>
              <a:rPr lang="de-DE" sz="1800" i="1" kern="1600" dirty="0">
                <a:solidFill>
                  <a:srgbClr val="C00000"/>
                </a:solidFill>
                <a:effectLst/>
                <a:latin typeface="+mn-lt"/>
                <a:ea typeface="Times New Roman" panose="02020603050405020304" pitchFamily="18" charset="0"/>
              </a:rPr>
              <a:t>von den zuständigen Behörden vorgegebenen</a:t>
            </a:r>
            <a:br>
              <a:rPr lang="de-DE" sz="1800" i="1" kern="1600" dirty="0">
                <a:solidFill>
                  <a:srgbClr val="C00000"/>
                </a:solidFill>
                <a:effectLst/>
                <a:latin typeface="+mn-lt"/>
                <a:ea typeface="Times New Roman" panose="02020603050405020304" pitchFamily="18" charset="0"/>
              </a:rPr>
            </a:br>
            <a:r>
              <a:rPr lang="de-DE" sz="1800" i="1" kern="1600" dirty="0">
                <a:solidFill>
                  <a:srgbClr val="C00000"/>
                </a:solidFill>
                <a:effectLst/>
                <a:latin typeface="+mn-lt"/>
                <a:ea typeface="Times New Roman" panose="02020603050405020304" pitchFamily="18" charset="0"/>
              </a:rPr>
              <a:t>maßgeblichen Immissionsorte nach Nummer A.1.3 zu ermitteln.“</a:t>
            </a:r>
            <a:r>
              <a:rPr lang="de-DE" sz="1800" kern="1600" dirty="0">
                <a:solidFill>
                  <a:srgbClr val="C00000"/>
                </a:solidFill>
                <a:effectLst/>
                <a:latin typeface="+mn-lt"/>
                <a:ea typeface="Times New Roman" panose="02020603050405020304" pitchFamily="18" charset="0"/>
              </a:rPr>
              <a:t> </a:t>
            </a:r>
          </a:p>
          <a:p>
            <a:pPr algn="ctr"/>
            <a:endParaRPr lang="de-DE" sz="1800" kern="1600" dirty="0">
              <a:latin typeface="+mn-lt"/>
              <a:ea typeface="Times New Roman" panose="02020603050405020304" pitchFamily="18" charset="0"/>
            </a:endParaRPr>
          </a:p>
          <a:p>
            <a:pPr algn="ctr"/>
            <a:r>
              <a:rPr lang="de-DE" sz="1800" kern="1600" dirty="0">
                <a:effectLst/>
                <a:latin typeface="+mn-lt"/>
                <a:ea typeface="Times New Roman" panose="02020603050405020304" pitchFamily="18" charset="0"/>
              </a:rPr>
              <a:t>Streng nach TA Lärm haben also die Behörden</a:t>
            </a:r>
            <a:br>
              <a:rPr lang="de-DE" sz="1800" kern="1600" dirty="0">
                <a:effectLst/>
                <a:latin typeface="+mn-lt"/>
                <a:ea typeface="Times New Roman" panose="02020603050405020304" pitchFamily="18" charset="0"/>
              </a:rPr>
            </a:br>
            <a:r>
              <a:rPr lang="de-DE" sz="1800" kern="1600" dirty="0">
                <a:effectLst/>
                <a:latin typeface="+mn-lt"/>
                <a:ea typeface="Times New Roman" panose="02020603050405020304" pitchFamily="18" charset="0"/>
              </a:rPr>
              <a:t>mit Blick auf die in der TA Lärm geforderte Nachvollziehbarkeit</a:t>
            </a:r>
            <a:br>
              <a:rPr lang="de-DE" sz="1800" kern="1600" dirty="0">
                <a:effectLst/>
                <a:latin typeface="+mn-lt"/>
                <a:ea typeface="Times New Roman" panose="02020603050405020304" pitchFamily="18" charset="0"/>
              </a:rPr>
            </a:br>
            <a:r>
              <a:rPr lang="de-DE" sz="1800" kern="1600" dirty="0">
                <a:effectLst/>
                <a:latin typeface="+mn-lt"/>
                <a:ea typeface="Times New Roman" panose="02020603050405020304" pitchFamily="18" charset="0"/>
              </a:rPr>
              <a:t>dann auch die Ermittlung der maßgeblichen Immissionsorte</a:t>
            </a:r>
            <a:br>
              <a:rPr lang="de-DE" sz="1800" kern="1600" dirty="0">
                <a:effectLst/>
                <a:latin typeface="+mn-lt"/>
                <a:ea typeface="Times New Roman" panose="02020603050405020304" pitchFamily="18" charset="0"/>
              </a:rPr>
            </a:br>
            <a:r>
              <a:rPr lang="de-DE" sz="1800" kern="1600" dirty="0">
                <a:effectLst/>
                <a:latin typeface="+mn-lt"/>
                <a:ea typeface="Times New Roman" panose="02020603050405020304" pitchFamily="18" charset="0"/>
              </a:rPr>
              <a:t>vollständig zu dokumentieren und dies beizustellen.</a:t>
            </a:r>
            <a:endParaRPr lang="de-DE" sz="1600" dirty="0">
              <a:latin typeface="+mn-lt"/>
            </a:endParaRPr>
          </a:p>
        </p:txBody>
      </p:sp>
      <p:sp>
        <p:nvSpPr>
          <p:cNvPr id="8" name="Text Box 4">
            <a:extLst>
              <a:ext uri="{FF2B5EF4-FFF2-40B4-BE49-F238E27FC236}">
                <a16:creationId xmlns:a16="http://schemas.microsoft.com/office/drawing/2014/main" id="{5903F249-9D2F-420C-AE8F-42640BDB7A3A}"/>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Zuständigkeit</a:t>
            </a:r>
          </a:p>
        </p:txBody>
      </p:sp>
      <p:pic>
        <p:nvPicPr>
          <p:cNvPr id="5" name="Aufgezeichneter Sound">
            <a:hlinkClick r:id="" action="ppaction://media"/>
            <a:extLst>
              <a:ext uri="{FF2B5EF4-FFF2-40B4-BE49-F238E27FC236}">
                <a16:creationId xmlns:a16="http://schemas.microsoft.com/office/drawing/2014/main" id="{90141799-4794-4A0D-9857-077C05769F56}"/>
              </a:ext>
            </a:extLst>
          </p:cNvPr>
          <p:cNvPicPr>
            <a:picLocks noChangeAspect="1"/>
          </p:cNvPicPr>
          <p:nvPr>
            <a:audioFile r:link="rId1"/>
            <p:extLst>
              <p:ext uri="{DAA4B4D4-6D71-4841-9C94-3DE7FCFB9230}">
                <p14:media xmlns:p14="http://schemas.microsoft.com/office/powerpoint/2010/main" r:embed="rId2">
                  <p14:trim end="9581.2312"/>
                </p14:media>
              </p:ext>
            </p:extLst>
          </p:nvPr>
        </p:nvPicPr>
        <p:blipFill>
          <a:blip r:embed="rId6"/>
          <a:stretch>
            <a:fillRect/>
          </a:stretch>
        </p:blipFill>
        <p:spPr>
          <a:xfrm>
            <a:off x="-625529" y="451603"/>
            <a:ext cx="406400" cy="406400"/>
          </a:xfrm>
          <a:prstGeom prst="rect">
            <a:avLst/>
          </a:prstGeom>
        </p:spPr>
      </p:pic>
      <p:pic>
        <p:nvPicPr>
          <p:cNvPr id="7" name="Aufgezeichneter Sound">
            <a:hlinkClick r:id="" action="ppaction://media"/>
            <a:extLst>
              <a:ext uri="{FF2B5EF4-FFF2-40B4-BE49-F238E27FC236}">
                <a16:creationId xmlns:a16="http://schemas.microsoft.com/office/drawing/2014/main" id="{F6DB044C-4509-4E33-9AE8-B251B1045FA8}"/>
              </a:ext>
            </a:extLst>
          </p:cNvPr>
          <p:cNvPicPr>
            <a:picLocks noChangeAspect="1"/>
          </p:cNvPicPr>
          <p:nvPr>
            <a:audioFile r:link="rId1"/>
            <p:extLst>
              <p:ext uri="{DAA4B4D4-6D71-4841-9C94-3DE7FCFB9230}">
                <p14:media xmlns:p14="http://schemas.microsoft.com/office/powerpoint/2010/main" r:embed="rId3">
                  <p14:trim end="7763.2902"/>
                </p14:media>
              </p:ext>
            </p:extLst>
          </p:nvPr>
        </p:nvPicPr>
        <p:blipFill>
          <a:blip r:embed="rId6"/>
          <a:stretch>
            <a:fillRect/>
          </a:stretch>
        </p:blipFill>
        <p:spPr>
          <a:xfrm>
            <a:off x="-625529" y="1032789"/>
            <a:ext cx="406400" cy="406400"/>
          </a:xfrm>
          <a:prstGeom prst="rect">
            <a:avLst/>
          </a:prstGeom>
        </p:spPr>
      </p:pic>
      <p:pic>
        <p:nvPicPr>
          <p:cNvPr id="9" name="Aufgezeichneter Sound">
            <a:hlinkClick r:id="" action="ppaction://media"/>
            <a:extLst>
              <a:ext uri="{FF2B5EF4-FFF2-40B4-BE49-F238E27FC236}">
                <a16:creationId xmlns:a16="http://schemas.microsoft.com/office/drawing/2014/main" id="{B001135B-F9DC-4340-A580-F98BF2CBD543}"/>
              </a:ext>
            </a:extLst>
          </p:cNvPr>
          <p:cNvPicPr>
            <a:picLocks noChangeAspect="1"/>
          </p:cNvPicPr>
          <p:nvPr>
            <a:audioFile r:link="rId1"/>
            <p:extLst>
              <p:ext uri="{DAA4B4D4-6D71-4841-9C94-3DE7FCFB9230}">
                <p14:media xmlns:p14="http://schemas.microsoft.com/office/powerpoint/2010/main" r:embed="rId4">
                  <p14:trim end="1027.8321"/>
                </p14:media>
              </p:ext>
            </p:extLst>
          </p:nvPr>
        </p:nvPicPr>
        <p:blipFill>
          <a:blip r:embed="rId6"/>
          <a:stretch>
            <a:fillRect/>
          </a:stretch>
        </p:blipFill>
        <p:spPr>
          <a:xfrm>
            <a:off x="-617780" y="1582980"/>
            <a:ext cx="406400" cy="406400"/>
          </a:xfrm>
          <a:prstGeom prst="rect">
            <a:avLst/>
          </a:prstGeom>
        </p:spPr>
      </p:pic>
      <p:pic>
        <p:nvPicPr>
          <p:cNvPr id="11" name="Grafik 10" descr="Mann und Frau mit einfarbiger Füllung">
            <a:extLst>
              <a:ext uri="{FF2B5EF4-FFF2-40B4-BE49-F238E27FC236}">
                <a16:creationId xmlns:a16="http://schemas.microsoft.com/office/drawing/2014/main" id="{7E5EE5F8-F0F3-4077-8476-522948BA1C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04406" y="443173"/>
            <a:ext cx="197204" cy="197204"/>
          </a:xfrm>
          <a:prstGeom prst="rect">
            <a:avLst/>
          </a:prstGeom>
        </p:spPr>
      </p:pic>
      <p:pic>
        <p:nvPicPr>
          <p:cNvPr id="12" name="Grafik 11" descr="Mann und Frau mit einfarbiger Füllung">
            <a:extLst>
              <a:ext uri="{FF2B5EF4-FFF2-40B4-BE49-F238E27FC236}">
                <a16:creationId xmlns:a16="http://schemas.microsoft.com/office/drawing/2014/main" id="{C1C2BAA2-51CF-4CF9-BD4E-0E67373F73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3358" y="1535246"/>
            <a:ext cx="197204" cy="197204"/>
          </a:xfrm>
          <a:prstGeom prst="rect">
            <a:avLst/>
          </a:prstGeom>
        </p:spPr>
      </p:pic>
      <p:grpSp>
        <p:nvGrpSpPr>
          <p:cNvPr id="14" name="Gruppieren 13">
            <a:extLst>
              <a:ext uri="{FF2B5EF4-FFF2-40B4-BE49-F238E27FC236}">
                <a16:creationId xmlns:a16="http://schemas.microsoft.com/office/drawing/2014/main" id="{6F4DEBEC-32FF-40AF-9DF0-242B07856F59}"/>
              </a:ext>
            </a:extLst>
          </p:cNvPr>
          <p:cNvGrpSpPr/>
          <p:nvPr/>
        </p:nvGrpSpPr>
        <p:grpSpPr>
          <a:xfrm>
            <a:off x="1388612" y="4874051"/>
            <a:ext cx="6996071" cy="1200329"/>
            <a:chOff x="1388612" y="4874051"/>
            <a:chExt cx="6996071" cy="1200329"/>
          </a:xfrm>
        </p:grpSpPr>
        <p:sp>
          <p:nvSpPr>
            <p:cNvPr id="6" name="Textfeld 5">
              <a:extLst>
                <a:ext uri="{FF2B5EF4-FFF2-40B4-BE49-F238E27FC236}">
                  <a16:creationId xmlns:a16="http://schemas.microsoft.com/office/drawing/2014/main" id="{CD17030B-7803-424A-B63C-FE7AF976FEAB}"/>
                </a:ext>
              </a:extLst>
            </p:cNvPr>
            <p:cNvSpPr txBox="1"/>
            <p:nvPr/>
          </p:nvSpPr>
          <p:spPr>
            <a:xfrm>
              <a:off x="1388612" y="4874051"/>
              <a:ext cx="6996071"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de-DE" sz="1200" kern="1600" dirty="0">
                  <a:effectLst/>
                  <a:latin typeface="+mn-lt"/>
                  <a:ea typeface="Times New Roman" panose="02020603050405020304" pitchFamily="18" charset="0"/>
                </a:rPr>
                <a:t>Das ist natürlich wirklichkeitsfremd.</a:t>
              </a:r>
              <a:br>
                <a:rPr lang="de-DE" sz="1200" kern="1600" dirty="0">
                  <a:effectLst/>
                  <a:latin typeface="+mn-lt"/>
                  <a:ea typeface="Times New Roman" panose="02020603050405020304" pitchFamily="18" charset="0"/>
                </a:rPr>
              </a:br>
              <a:r>
                <a:rPr lang="de-DE" sz="1200" kern="1600" dirty="0">
                  <a:effectLst/>
                  <a:latin typeface="+mn-lt"/>
                  <a:ea typeface="Times New Roman" panose="02020603050405020304" pitchFamily="18" charset="0"/>
                </a:rPr>
                <a:t>Die Behörden werden A.1.2 so nicht verstehen, sondern vom Gutachter     erwarten,</a:t>
              </a:r>
              <a:br>
                <a:rPr lang="de-DE" sz="1200" kern="1600" dirty="0">
                  <a:effectLst/>
                  <a:latin typeface="+mn-lt"/>
                  <a:ea typeface="Times New Roman" panose="02020603050405020304" pitchFamily="18" charset="0"/>
                </a:rPr>
              </a:br>
              <a:r>
                <a:rPr lang="de-DE" sz="1200" kern="1600" dirty="0">
                  <a:effectLst/>
                  <a:latin typeface="+mn-lt"/>
                  <a:ea typeface="Times New Roman" panose="02020603050405020304" pitchFamily="18" charset="0"/>
                </a:rPr>
                <a:t>dass er dieses Kapitel formuliert und zur Entscheidung vorlegt. </a:t>
              </a:r>
            </a:p>
            <a:p>
              <a:pPr algn="ctr"/>
              <a:br>
                <a:rPr lang="de-DE" sz="1200" kern="1600" dirty="0">
                  <a:effectLst/>
                  <a:latin typeface="+mn-lt"/>
                  <a:ea typeface="Times New Roman" panose="02020603050405020304" pitchFamily="18" charset="0"/>
                </a:rPr>
              </a:br>
              <a:r>
                <a:rPr lang="de-DE" sz="1200" kern="1600" dirty="0">
                  <a:effectLst/>
                  <a:latin typeface="+mn-lt"/>
                  <a:ea typeface="Times New Roman" panose="02020603050405020304" pitchFamily="18" charset="0"/>
                </a:rPr>
                <a:t>Wenn dieses Kapitel fehlerfrei und nachvollziehbar den maßgeblichen Immissionsort bestimmt,</a:t>
              </a:r>
              <a:br>
                <a:rPr lang="de-DE" sz="1200" kern="1600" dirty="0">
                  <a:effectLst/>
                  <a:latin typeface="+mn-lt"/>
                  <a:ea typeface="Times New Roman" panose="02020603050405020304" pitchFamily="18" charset="0"/>
                </a:rPr>
              </a:br>
              <a:r>
                <a:rPr lang="de-DE" sz="1200" kern="1600" dirty="0">
                  <a:effectLst/>
                  <a:latin typeface="+mn-lt"/>
                  <a:ea typeface="Times New Roman" panose="02020603050405020304" pitchFamily="18" charset="0"/>
                </a:rPr>
                <a:t>hat die Behörde allerdings keinen Ermessensspielraum.</a:t>
              </a:r>
              <a:endParaRPr lang="de-DE" sz="1200" dirty="0">
                <a:effectLst/>
                <a:latin typeface="+mn-lt"/>
                <a:ea typeface="Calibri" panose="020F0502020204030204" pitchFamily="34" charset="0"/>
              </a:endParaRPr>
            </a:p>
          </p:txBody>
        </p:sp>
        <p:pic>
          <p:nvPicPr>
            <p:cNvPr id="13" name="Grafik 12" descr="Mann und Frau mit einfarbiger Füllung">
              <a:extLst>
                <a:ext uri="{FF2B5EF4-FFF2-40B4-BE49-F238E27FC236}">
                  <a16:creationId xmlns:a16="http://schemas.microsoft.com/office/drawing/2014/main" id="{B780DCDA-8EC8-4456-8DB9-AA9D2EE65C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1161" y="5037563"/>
              <a:ext cx="197204" cy="197204"/>
            </a:xfrm>
            <a:prstGeom prst="rect">
              <a:avLst/>
            </a:prstGeom>
          </p:spPr>
        </p:pic>
      </p:grpSp>
    </p:spTree>
    <p:extLst>
      <p:ext uri="{BB962C8B-B14F-4D97-AF65-F5344CB8AC3E}">
        <p14:creationId xmlns:p14="http://schemas.microsoft.com/office/powerpoint/2010/main" val="336070721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27" fill="hold"/>
                                        <p:tgtEl>
                                          <p:spTgt spid="5"/>
                                        </p:tgtEl>
                                      </p:cBhvr>
                                    </p:cmd>
                                  </p:childTnLst>
                                </p:cTn>
                              </p:par>
                            </p:childTnLst>
                          </p:cTn>
                        </p:par>
                        <p:par>
                          <p:cTn id="7" fill="hold">
                            <p:stCondLst>
                              <p:cond delay="18827"/>
                            </p:stCondLst>
                            <p:childTnLst>
                              <p:par>
                                <p:cTn id="8" presetID="1" presetClass="mediacall" presetSubtype="0" fill="hold" nodeType="afterEffect">
                                  <p:stCondLst>
                                    <p:cond delay="0"/>
                                  </p:stCondLst>
                                  <p:childTnLst>
                                    <p:cmd type="call" cmd="playFrom(0.0)">
                                      <p:cBhvr>
                                        <p:cTn id="9" dur="15699" fill="hold"/>
                                        <p:tgtEl>
                                          <p:spTgt spid="7"/>
                                        </p:tgtEl>
                                      </p:cBhvr>
                                    </p:cmd>
                                  </p:childTnLst>
                                </p:cTn>
                              </p:par>
                            </p:childTnLst>
                          </p:cTn>
                        </p:par>
                        <p:par>
                          <p:cTn id="10" fill="hold">
                            <p:stCondLst>
                              <p:cond delay="34526"/>
                            </p:stCondLst>
                            <p:childTnLst>
                              <p:par>
                                <p:cTn id="11" presetID="1" presetClass="mediacall" presetSubtype="0" fill="hold" nodeType="afterEffect">
                                  <p:stCondLst>
                                    <p:cond delay="0"/>
                                  </p:stCondLst>
                                  <p:childTnLst>
                                    <p:cmd type="call" cmd="playFrom(0.0)">
                                      <p:cBhvr>
                                        <p:cTn id="12" dur="23456" fill="hold"/>
                                        <p:tgtEl>
                                          <p:spTgt spid="9"/>
                                        </p:tgtEl>
                                      </p:cBhvr>
                                    </p:cmd>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7"/>
                </p:tgtEl>
              </p:cMediaNode>
            </p:audio>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F5584-4503-4C5A-87DA-3EDD8EF1445C}"/>
              </a:ext>
            </a:extLst>
          </p:cNvPr>
          <p:cNvSpPr>
            <a:spLocks noGrp="1"/>
          </p:cNvSpPr>
          <p:nvPr>
            <p:ph type="title"/>
          </p:nvPr>
        </p:nvSpPr>
        <p:spPr/>
        <p:txBody>
          <a:bodyPr/>
          <a:lstStyle/>
          <a:p>
            <a:r>
              <a:rPr lang="de-DE" dirty="0"/>
              <a:t>Übersicht</a:t>
            </a:r>
          </a:p>
        </p:txBody>
      </p:sp>
      <p:sp>
        <p:nvSpPr>
          <p:cNvPr id="3" name="Inhaltsplatzhalter 2">
            <a:extLst>
              <a:ext uri="{FF2B5EF4-FFF2-40B4-BE49-F238E27FC236}">
                <a16:creationId xmlns:a16="http://schemas.microsoft.com/office/drawing/2014/main" id="{E32117DD-8656-4E71-910F-1A1F8E68C67D}"/>
              </a:ext>
            </a:extLst>
          </p:cNvPr>
          <p:cNvSpPr>
            <a:spLocks noGrp="1"/>
          </p:cNvSpPr>
          <p:nvPr>
            <p:ph idx="1"/>
          </p:nvPr>
        </p:nvSpPr>
        <p:spPr/>
        <p:txBody>
          <a:bodyPr/>
          <a:lstStyle/>
          <a:p>
            <a:r>
              <a:rPr lang="de-DE" sz="2000" dirty="0"/>
              <a:t>Das Konzept des „Einwirkungsbereichs“</a:t>
            </a:r>
          </a:p>
          <a:p>
            <a:pPr lvl="1"/>
            <a:r>
              <a:rPr lang="de-DE" sz="1600" dirty="0"/>
              <a:t>Definition in der TA Lärm</a:t>
            </a:r>
          </a:p>
          <a:p>
            <a:pPr lvl="1"/>
            <a:r>
              <a:rPr lang="de-DE" sz="1600" dirty="0"/>
              <a:t>Zusammenspiel mit dem „maßgeblichen Immissionsort“</a:t>
            </a:r>
          </a:p>
          <a:p>
            <a:pPr lvl="1"/>
            <a:endParaRPr lang="de-DE" sz="2000" i="1" baseline="-25000" dirty="0"/>
          </a:p>
          <a:p>
            <a:r>
              <a:rPr lang="de-DE" sz="2000" dirty="0"/>
              <a:t>Der Weg zur Beurteilung </a:t>
            </a:r>
          </a:p>
          <a:p>
            <a:pPr lvl="1"/>
            <a:endParaRPr lang="de-DE" sz="1600" dirty="0"/>
          </a:p>
          <a:p>
            <a:r>
              <a:rPr lang="de-DE" sz="2000" dirty="0"/>
              <a:t>Strategie für den richtigen Weg</a:t>
            </a:r>
          </a:p>
          <a:p>
            <a:pPr lvl="1"/>
            <a:r>
              <a:rPr lang="de-DE" sz="1600" dirty="0"/>
              <a:t>Wirkbereiche</a:t>
            </a:r>
          </a:p>
          <a:p>
            <a:pPr lvl="1"/>
            <a:r>
              <a:rPr lang="de-DE" sz="1600" dirty="0"/>
              <a:t>Einwirkungsbereiche</a:t>
            </a:r>
          </a:p>
          <a:p>
            <a:pPr lvl="1"/>
            <a:r>
              <a:rPr lang="de-DE" sz="1600" dirty="0"/>
              <a:t>Bestimmung des maßgeblicher Immissionsortes</a:t>
            </a:r>
          </a:p>
          <a:p>
            <a:pPr lvl="1"/>
            <a:endParaRPr lang="de-DE" sz="1600" dirty="0"/>
          </a:p>
          <a:p>
            <a:r>
              <a:rPr lang="de-DE" sz="2000" dirty="0"/>
              <a:t>Beispiele</a:t>
            </a:r>
          </a:p>
          <a:p>
            <a:endParaRPr lang="de-DE" sz="2000" dirty="0"/>
          </a:p>
          <a:p>
            <a:r>
              <a:rPr lang="de-DE" sz="1800" dirty="0"/>
              <a:t>Der Königsweg</a:t>
            </a:r>
          </a:p>
        </p:txBody>
      </p:sp>
      <p:sp>
        <p:nvSpPr>
          <p:cNvPr id="4" name="Fußzeilenplatzhalter 3">
            <a:extLst>
              <a:ext uri="{FF2B5EF4-FFF2-40B4-BE49-F238E27FC236}">
                <a16:creationId xmlns:a16="http://schemas.microsoft.com/office/drawing/2014/main" id="{F34B0BEA-1346-4A3C-96F2-5F41C9B1D472}"/>
              </a:ext>
            </a:extLst>
          </p:cNvPr>
          <p:cNvSpPr>
            <a:spLocks noGrp="1"/>
          </p:cNvSpPr>
          <p:nvPr>
            <p:ph type="ftr" sz="quarter" idx="13"/>
          </p:nvPr>
        </p:nvSpPr>
        <p:spPr/>
        <p:txBody>
          <a:bodyPr/>
          <a:lstStyle/>
          <a:p>
            <a:r>
              <a:rPr lang="de-DE"/>
              <a:t>Zum Einwirkungsbereich der TA Lärm, DAGA 2021, Wien</a:t>
            </a:r>
            <a:endParaRPr lang="de-DE" dirty="0"/>
          </a:p>
        </p:txBody>
      </p:sp>
      <p:sp>
        <p:nvSpPr>
          <p:cNvPr id="6" name="Text Box 4">
            <a:extLst>
              <a:ext uri="{FF2B5EF4-FFF2-40B4-BE49-F238E27FC236}">
                <a16:creationId xmlns:a16="http://schemas.microsoft.com/office/drawing/2014/main" id="{4F9C1A5A-D365-489B-A7F1-380EBB58D95B}"/>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Zum Einwirkungsbereich der TA Lärm</a:t>
            </a:r>
          </a:p>
        </p:txBody>
      </p:sp>
      <p:pic>
        <p:nvPicPr>
          <p:cNvPr id="7" name="Aufgezeichneter Sound">
            <a:hlinkClick r:id="" action="ppaction://media"/>
            <a:extLst>
              <a:ext uri="{FF2B5EF4-FFF2-40B4-BE49-F238E27FC236}">
                <a16:creationId xmlns:a16="http://schemas.microsoft.com/office/drawing/2014/main" id="{A30CDC1D-FBBE-4096-95E2-ABCFC34B21AE}"/>
              </a:ext>
            </a:extLst>
          </p:cNvPr>
          <p:cNvPicPr>
            <a:picLocks noChangeAspect="1"/>
          </p:cNvPicPr>
          <p:nvPr>
            <a:audioFile r:link="rId1"/>
            <p:extLst>
              <p:ext uri="{DAA4B4D4-6D71-4841-9C94-3DE7FCFB9230}">
                <p14:media xmlns:p14="http://schemas.microsoft.com/office/powerpoint/2010/main" r:embed="rId2">
                  <p14:trim end="2773.0657"/>
                </p14:media>
              </p:ext>
            </p:extLst>
          </p:nvPr>
        </p:nvPicPr>
        <p:blipFill>
          <a:blip r:embed="rId6"/>
          <a:stretch>
            <a:fillRect/>
          </a:stretch>
        </p:blipFill>
        <p:spPr>
          <a:xfrm>
            <a:off x="-598407" y="1063786"/>
            <a:ext cx="406400" cy="406400"/>
          </a:xfrm>
          <a:prstGeom prst="rect">
            <a:avLst/>
          </a:prstGeom>
        </p:spPr>
      </p:pic>
      <p:pic>
        <p:nvPicPr>
          <p:cNvPr id="8" name="Aufgezeichneter Sound">
            <a:hlinkClick r:id="" action="ppaction://media"/>
            <a:extLst>
              <a:ext uri="{FF2B5EF4-FFF2-40B4-BE49-F238E27FC236}">
                <a16:creationId xmlns:a16="http://schemas.microsoft.com/office/drawing/2014/main" id="{D58382E9-015C-4E5C-A7A1-173AEE61653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98407" y="1513237"/>
            <a:ext cx="406400" cy="406400"/>
          </a:xfrm>
          <a:prstGeom prst="rect">
            <a:avLst/>
          </a:prstGeom>
        </p:spPr>
      </p:pic>
    </p:spTree>
    <p:extLst>
      <p:ext uri="{BB962C8B-B14F-4D97-AF65-F5344CB8AC3E}">
        <p14:creationId xmlns:p14="http://schemas.microsoft.com/office/powerpoint/2010/main" val="302003549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78" fill="hold"/>
                                        <p:tgtEl>
                                          <p:spTgt spid="7"/>
                                        </p:tgtEl>
                                      </p:cBhvr>
                                    </p:cmd>
                                  </p:childTnLst>
                                </p:cTn>
                              </p:par>
                            </p:childTnLst>
                          </p:cTn>
                        </p:par>
                        <p:par>
                          <p:cTn id="7" fill="hold">
                            <p:stCondLst>
                              <p:cond delay="21478"/>
                            </p:stCondLst>
                            <p:childTnLst>
                              <p:par>
                                <p:cTn id="8" presetID="1" presetClass="mediacall" presetSubtype="0" fill="hold" nodeType="afterEffect">
                                  <p:stCondLst>
                                    <p:cond delay="0"/>
                                  </p:stCondLst>
                                  <p:childTnLst>
                                    <p:cmd type="call" cmd="playFrom(0.0)">
                                      <p:cBhvr>
                                        <p:cTn id="9" dur="89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602B1D-52B9-46D5-9BF3-626A42CF68D7}"/>
              </a:ext>
            </a:extLst>
          </p:cNvPr>
          <p:cNvSpPr>
            <a:spLocks noGrp="1"/>
          </p:cNvSpPr>
          <p:nvPr>
            <p:ph type="title"/>
          </p:nvPr>
        </p:nvSpPr>
        <p:spPr/>
        <p:txBody>
          <a:bodyPr/>
          <a:lstStyle/>
          <a:p>
            <a:r>
              <a:rPr lang="de-DE" dirty="0"/>
              <a:t>Raster-Konfliktkarten</a:t>
            </a:r>
            <a:br>
              <a:rPr lang="de-DE" dirty="0"/>
            </a:br>
            <a:r>
              <a:rPr lang="de-DE" sz="1600" dirty="0"/>
              <a:t>Bestimmung des maßgeblichen Immissionsortes mit einem Klick</a:t>
            </a:r>
            <a:endParaRPr lang="de-DE" dirty="0"/>
          </a:p>
        </p:txBody>
      </p:sp>
      <p:sp>
        <p:nvSpPr>
          <p:cNvPr id="3" name="Inhaltsplatzhalter 2">
            <a:extLst>
              <a:ext uri="{FF2B5EF4-FFF2-40B4-BE49-F238E27FC236}">
                <a16:creationId xmlns:a16="http://schemas.microsoft.com/office/drawing/2014/main" id="{49FDFA56-77FF-4558-8B0E-E8BD7A133437}"/>
              </a:ext>
            </a:extLst>
          </p:cNvPr>
          <p:cNvSpPr>
            <a:spLocks noGrp="1"/>
          </p:cNvSpPr>
          <p:nvPr>
            <p:ph idx="1"/>
          </p:nvPr>
        </p:nvSpPr>
        <p:spPr/>
        <p:txBody>
          <a:bodyPr/>
          <a:lstStyle/>
          <a:p>
            <a:endParaRPr lang="de-DE" sz="1800" dirty="0"/>
          </a:p>
          <a:p>
            <a:r>
              <a:rPr lang="de-DE" sz="1800" dirty="0"/>
              <a:t>Es gibt einen anderen Weg zur Bestimmung des maßgeblichen Immissionsortes.</a:t>
            </a:r>
          </a:p>
          <a:p>
            <a:endParaRPr lang="de-DE" sz="1800" dirty="0"/>
          </a:p>
          <a:p>
            <a:r>
              <a:rPr lang="de-DE" sz="1800" dirty="0"/>
              <a:t>Mit modernen qualitätsgesicherten Programmen lassen sich die Beurteilungspegel in voller Schönheit TA-Lärm-konform in jedem Ort in der Nachbarschaft einer Anlage berechnen.</a:t>
            </a:r>
            <a:br>
              <a:rPr lang="de-DE" sz="1800" dirty="0"/>
            </a:br>
            <a:r>
              <a:rPr lang="de-DE" sz="1600" dirty="0">
                <a:solidFill>
                  <a:schemeClr val="bg2">
                    <a:lumMod val="75000"/>
                  </a:schemeClr>
                </a:solidFill>
              </a:rPr>
              <a:t>„</a:t>
            </a:r>
            <a:r>
              <a:rPr lang="de-DE" sz="1600" i="1" dirty="0">
                <a:solidFill>
                  <a:schemeClr val="bg2">
                    <a:lumMod val="75000"/>
                  </a:schemeClr>
                </a:solidFill>
              </a:rPr>
              <a:t>in voller Schönheit“ = mit Berücksichtigung von Richtcharakteristik, Schirmung, Geländeschirmung, Zuschläge, </a:t>
            </a:r>
            <a:r>
              <a:rPr lang="de-DE" sz="1600" i="1" dirty="0" err="1">
                <a:solidFill>
                  <a:schemeClr val="bg2">
                    <a:lumMod val="75000"/>
                  </a:schemeClr>
                </a:solidFill>
              </a:rPr>
              <a:t>C</a:t>
            </a:r>
            <a:r>
              <a:rPr lang="de-DE" sz="1600" i="1" baseline="-25000" dirty="0" err="1">
                <a:solidFill>
                  <a:schemeClr val="bg2">
                    <a:lumMod val="75000"/>
                  </a:schemeClr>
                </a:solidFill>
              </a:rPr>
              <a:t>met</a:t>
            </a:r>
            <a:r>
              <a:rPr lang="de-DE" sz="1600" i="1" dirty="0">
                <a:solidFill>
                  <a:schemeClr val="bg2">
                    <a:lumMod val="75000"/>
                  </a:schemeClr>
                </a:solidFill>
              </a:rPr>
              <a:t>, Berücksichtigung von Teilzeiten etc.</a:t>
            </a:r>
            <a:br>
              <a:rPr lang="de-DE" sz="1800" i="1" dirty="0"/>
            </a:br>
            <a:endParaRPr lang="de-DE" sz="1800" dirty="0"/>
          </a:p>
          <a:p>
            <a:r>
              <a:rPr lang="de-DE" sz="1800" dirty="0"/>
              <a:t>Würde man mit diesen Programmen Raster-Konfliktkarten</a:t>
            </a:r>
            <a:br>
              <a:rPr lang="de-DE" sz="1800" dirty="0"/>
            </a:br>
            <a:r>
              <a:rPr lang="de-DE" sz="1800" dirty="0"/>
              <a:t>berechnen können, liegt der maßgebliche Immissionsort gerade</a:t>
            </a:r>
            <a:br>
              <a:rPr lang="de-DE" sz="1800" dirty="0"/>
            </a:br>
            <a:r>
              <a:rPr lang="de-DE" sz="1800" dirty="0"/>
              <a:t>in der Rasterzelle mit dem höchsten Konflikt.</a:t>
            </a:r>
          </a:p>
          <a:p>
            <a:endParaRPr lang="de-DE" sz="1800" dirty="0"/>
          </a:p>
          <a:p>
            <a:r>
              <a:rPr lang="de-DE" sz="1800" dirty="0"/>
              <a:t>Dies ist (oder wäre) ein schönes (neues) Feature dieser Programme.</a:t>
            </a:r>
          </a:p>
          <a:p>
            <a:endParaRPr lang="de-DE" dirty="0"/>
          </a:p>
        </p:txBody>
      </p:sp>
      <p:sp>
        <p:nvSpPr>
          <p:cNvPr id="4" name="Fußzeilenplatzhalter 3">
            <a:extLst>
              <a:ext uri="{FF2B5EF4-FFF2-40B4-BE49-F238E27FC236}">
                <a16:creationId xmlns:a16="http://schemas.microsoft.com/office/drawing/2014/main" id="{F40DA27B-F22A-46DF-B3DB-9A3369E45E62}"/>
              </a:ext>
            </a:extLst>
          </p:cNvPr>
          <p:cNvSpPr>
            <a:spLocks noGrp="1"/>
          </p:cNvSpPr>
          <p:nvPr>
            <p:ph type="ftr" sz="quarter" idx="13"/>
          </p:nvPr>
        </p:nvSpPr>
        <p:spPr/>
        <p:txBody>
          <a:bodyPr/>
          <a:lstStyle/>
          <a:p>
            <a:r>
              <a:rPr lang="de-DE"/>
              <a:t>Zum Einwirkungsbereich der TA Lärm, DAGA 2021, Wien</a:t>
            </a:r>
            <a:endParaRPr lang="de-DE" dirty="0"/>
          </a:p>
        </p:txBody>
      </p:sp>
      <p:sp>
        <p:nvSpPr>
          <p:cNvPr id="5" name="Text Box 4">
            <a:extLst>
              <a:ext uri="{FF2B5EF4-FFF2-40B4-BE49-F238E27FC236}">
                <a16:creationId xmlns:a16="http://schemas.microsoft.com/office/drawing/2014/main" id="{8867DE36-A39C-4DDE-A30C-E3CD3DFBA1A2}"/>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Der Königsweg</a:t>
            </a:r>
          </a:p>
        </p:txBody>
      </p:sp>
      <p:pic>
        <p:nvPicPr>
          <p:cNvPr id="6" name="Aufgezeichneter Sound">
            <a:hlinkClick r:id="" action="ppaction://media"/>
            <a:extLst>
              <a:ext uri="{FF2B5EF4-FFF2-40B4-BE49-F238E27FC236}">
                <a16:creationId xmlns:a16="http://schemas.microsoft.com/office/drawing/2014/main" id="{C31DF122-B846-4965-8CD0-5483E0828A17}"/>
              </a:ext>
            </a:extLst>
          </p:cNvPr>
          <p:cNvPicPr>
            <a:picLocks noChangeAspect="1"/>
          </p:cNvPicPr>
          <p:nvPr>
            <a:audioFile r:link="rId1"/>
            <p:extLst>
              <p:ext uri="{DAA4B4D4-6D71-4841-9C94-3DE7FCFB9230}">
                <p14:media xmlns:p14="http://schemas.microsoft.com/office/powerpoint/2010/main" r:embed="rId2">
                  <p14:trim end="1096.5351"/>
                </p14:media>
              </p:ext>
            </p:extLst>
          </p:nvPr>
        </p:nvPicPr>
        <p:blipFill>
          <a:blip r:embed="rId5"/>
          <a:stretch>
            <a:fillRect/>
          </a:stretch>
        </p:blipFill>
        <p:spPr>
          <a:xfrm>
            <a:off x="-749515" y="490349"/>
            <a:ext cx="406400" cy="406400"/>
          </a:xfrm>
          <a:prstGeom prst="rect">
            <a:avLst/>
          </a:prstGeom>
        </p:spPr>
      </p:pic>
      <p:pic>
        <p:nvPicPr>
          <p:cNvPr id="7" name="Aufgezeichneter Sound">
            <a:hlinkClick r:id="" action="ppaction://media"/>
            <a:extLst>
              <a:ext uri="{FF2B5EF4-FFF2-40B4-BE49-F238E27FC236}">
                <a16:creationId xmlns:a16="http://schemas.microsoft.com/office/drawing/2014/main" id="{DBD18A2A-3695-453D-9E38-CBF14A19BC7B}"/>
              </a:ext>
            </a:extLst>
          </p:cNvPr>
          <p:cNvPicPr>
            <a:picLocks noChangeAspect="1"/>
          </p:cNvPicPr>
          <p:nvPr>
            <a:audioFile r:link="rId1"/>
            <p:extLst>
              <p:ext uri="{DAA4B4D4-6D71-4841-9C94-3DE7FCFB9230}">
                <p14:media xmlns:p14="http://schemas.microsoft.com/office/powerpoint/2010/main" r:embed="rId3">
                  <p14:trim st="894" end="922.0589"/>
                </p14:media>
              </p:ext>
            </p:extLst>
          </p:nvPr>
        </p:nvPicPr>
        <p:blipFill>
          <a:blip r:embed="rId5"/>
          <a:stretch>
            <a:fillRect/>
          </a:stretch>
        </p:blipFill>
        <p:spPr>
          <a:xfrm>
            <a:off x="-749515" y="1143793"/>
            <a:ext cx="406400" cy="406400"/>
          </a:xfrm>
          <a:prstGeom prst="rect">
            <a:avLst/>
          </a:prstGeom>
        </p:spPr>
      </p:pic>
    </p:spTree>
    <p:extLst>
      <p:ext uri="{BB962C8B-B14F-4D97-AF65-F5344CB8AC3E}">
        <p14:creationId xmlns:p14="http://schemas.microsoft.com/office/powerpoint/2010/main" val="204616434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98" fill="hold"/>
                                        <p:tgtEl>
                                          <p:spTgt spid="6"/>
                                        </p:tgtEl>
                                      </p:cBhvr>
                                    </p:cmd>
                                  </p:childTnLst>
                                </p:cTn>
                              </p:par>
                            </p:childTnLst>
                          </p:cTn>
                        </p:par>
                        <p:par>
                          <p:cTn id="7" fill="hold">
                            <p:stCondLst>
                              <p:cond delay="10198"/>
                            </p:stCondLst>
                            <p:childTnLst>
                              <p:par>
                                <p:cTn id="8" presetID="1" presetClass="mediacall" presetSubtype="0" fill="hold" nodeType="afterEffect">
                                  <p:stCondLst>
                                    <p:cond delay="0"/>
                                  </p:stCondLst>
                                  <p:childTnLst>
                                    <p:cmd type="call" cmd="playFrom(0.0)">
                                      <p:cBhvr>
                                        <p:cTn id="9" dur="280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9051" y="348456"/>
            <a:ext cx="8305800" cy="795337"/>
          </a:xfrm>
        </p:spPr>
        <p:txBody>
          <a:bodyPr/>
          <a:lstStyle/>
          <a:p>
            <a:r>
              <a:rPr lang="de-DE" dirty="0"/>
              <a:t>Danke, dass Sie uns zugehört haben!</a:t>
            </a:r>
          </a:p>
        </p:txBody>
      </p:sp>
      <p:sp>
        <p:nvSpPr>
          <p:cNvPr id="5" name="Fußzeilenplatzhalter 4"/>
          <p:cNvSpPr>
            <a:spLocks noGrp="1"/>
          </p:cNvSpPr>
          <p:nvPr>
            <p:ph type="ftr" sz="quarter" idx="13"/>
          </p:nvPr>
        </p:nvSpPr>
        <p:spPr/>
        <p:txBody>
          <a:bodyPr/>
          <a:lstStyle/>
          <a:p>
            <a:r>
              <a:rPr lang="de-DE"/>
              <a:t>Zum Einwirkungsbereich der TA Lärm, DAGA 2021, Wien</a:t>
            </a:r>
            <a:endParaRPr lang="de-DE" dirty="0"/>
          </a:p>
        </p:txBody>
      </p:sp>
      <p:pic>
        <p:nvPicPr>
          <p:cNvPr id="9" name="Picture 11"/>
          <p:cNvPicPr>
            <a:picLocks noChangeAspect="1" noChangeArrowheads="1"/>
          </p:cNvPicPr>
          <p:nvPr/>
        </p:nvPicPr>
        <p:blipFill>
          <a:blip r:embed="rId4" cstate="print"/>
          <a:srcRect/>
          <a:stretch>
            <a:fillRect/>
          </a:stretch>
        </p:blipFill>
        <p:spPr bwMode="auto">
          <a:xfrm>
            <a:off x="3259015" y="2057261"/>
            <a:ext cx="3585340" cy="2490995"/>
          </a:xfrm>
          <a:prstGeom prst="rect">
            <a:avLst/>
          </a:prstGeom>
          <a:noFill/>
          <a:ln w="9525">
            <a:noFill/>
            <a:miter lim="800000"/>
            <a:headEnd/>
            <a:tailEnd/>
          </a:ln>
        </p:spPr>
      </p:pic>
      <p:sp>
        <p:nvSpPr>
          <p:cNvPr id="28" name="Ellipse 27"/>
          <p:cNvSpPr/>
          <p:nvPr/>
        </p:nvSpPr>
        <p:spPr bwMode="auto">
          <a:xfrm>
            <a:off x="4997781" y="2812181"/>
            <a:ext cx="230713" cy="145354"/>
          </a:xfrm>
          <a:prstGeom prst="ellipse">
            <a:avLst/>
          </a:prstGeom>
          <a:solidFill>
            <a:srgbClr val="8E98B0"/>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a:ln>
                <a:noFill/>
              </a:ln>
              <a:solidFill>
                <a:schemeClr val="tx1"/>
              </a:solidFill>
              <a:effectLst/>
              <a:latin typeface="Times New Roman" charset="0"/>
            </a:endParaRPr>
          </a:p>
        </p:txBody>
      </p:sp>
      <p:pic>
        <p:nvPicPr>
          <p:cNvPr id="11" name="Grafik 10"/>
          <p:cNvPicPr>
            <a:picLocks noChangeAspect="1"/>
          </p:cNvPicPr>
          <p:nvPr/>
        </p:nvPicPr>
        <p:blipFill>
          <a:blip r:embed="rId5">
            <a:clrChange>
              <a:clrFrom>
                <a:srgbClr val="97A0B6"/>
              </a:clrFrom>
              <a:clrTo>
                <a:srgbClr val="97A0B6">
                  <a:alpha val="0"/>
                </a:srgbClr>
              </a:clrTo>
            </a:clrChange>
            <a:extLst>
              <a:ext uri="{28A0092B-C50C-407E-A947-70E740481C1C}">
                <a14:useLocalDpi xmlns:a14="http://schemas.microsoft.com/office/drawing/2010/main" val="0"/>
              </a:ext>
            </a:extLst>
          </a:blip>
          <a:stretch>
            <a:fillRect/>
          </a:stretch>
        </p:blipFill>
        <p:spPr>
          <a:xfrm>
            <a:off x="5037663" y="3079466"/>
            <a:ext cx="133369" cy="123842"/>
          </a:xfrm>
          <a:prstGeom prst="rect">
            <a:avLst/>
          </a:prstGeom>
        </p:spPr>
      </p:pic>
      <p:grpSp>
        <p:nvGrpSpPr>
          <p:cNvPr id="31" name="Gruppieren 30"/>
          <p:cNvGrpSpPr/>
          <p:nvPr/>
        </p:nvGrpSpPr>
        <p:grpSpPr>
          <a:xfrm>
            <a:off x="790043" y="5870091"/>
            <a:ext cx="8211310" cy="787312"/>
            <a:chOff x="790043" y="5870091"/>
            <a:chExt cx="8211310" cy="787312"/>
          </a:xfrm>
        </p:grpSpPr>
        <p:pic>
          <p:nvPicPr>
            <p:cNvPr id="32" name="Grafik 31"/>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90043" y="5933103"/>
              <a:ext cx="552875" cy="643416"/>
            </a:xfrm>
            <a:prstGeom prst="rect">
              <a:avLst/>
            </a:prstGeom>
          </p:spPr>
        </p:pic>
        <p:pic>
          <p:nvPicPr>
            <p:cNvPr id="33" name="Picture 2" descr="http://www.cervus.de/images/cervus/links/dega_cervusblau.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95436" y="5938247"/>
              <a:ext cx="705917" cy="676807"/>
            </a:xfrm>
            <a:prstGeom prst="rect">
              <a:avLst/>
            </a:prstGeom>
            <a:noFill/>
            <a:extLst>
              <a:ext uri="{909E8E84-426E-40DD-AFC4-6F175D3DCCD1}">
                <a14:hiddenFill xmlns:a14="http://schemas.microsoft.com/office/drawing/2010/main">
                  <a:solidFill>
                    <a:srgbClr val="FFFFFF"/>
                  </a:solidFill>
                </a14:hiddenFill>
              </a:ext>
            </a:extLst>
          </p:spPr>
        </p:pic>
        <p:sp>
          <p:nvSpPr>
            <p:cNvPr id="34" name="Rechteck 33"/>
            <p:cNvSpPr/>
            <p:nvPr/>
          </p:nvSpPr>
          <p:spPr>
            <a:xfrm>
              <a:off x="1342918" y="5870091"/>
              <a:ext cx="2816352" cy="769441"/>
            </a:xfrm>
            <a:prstGeom prst="rect">
              <a:avLst/>
            </a:prstGeom>
          </p:spPr>
          <p:txBody>
            <a:bodyPr wrap="square">
              <a:spAutoFit/>
            </a:bodyPr>
            <a:lstStyle/>
            <a:p>
              <a:r>
                <a:rPr lang="de-DE" sz="1100" dirty="0">
                  <a:solidFill>
                    <a:schemeClr val="bg2">
                      <a:lumMod val="75000"/>
                    </a:schemeClr>
                  </a:solidFill>
                  <a:latin typeface="+mj-lt"/>
                </a:rPr>
                <a:t>Als Mitglied des</a:t>
              </a:r>
              <a:br>
                <a:rPr lang="de-DE" sz="1100" dirty="0">
                  <a:solidFill>
                    <a:schemeClr val="bg2">
                      <a:lumMod val="75000"/>
                    </a:schemeClr>
                  </a:solidFill>
                  <a:latin typeface="+mj-lt"/>
                </a:rPr>
              </a:br>
              <a:r>
                <a:rPr lang="de-DE" sz="1100" dirty="0">
                  <a:solidFill>
                    <a:schemeClr val="bg2">
                      <a:lumMod val="75000"/>
                    </a:schemeClr>
                  </a:solidFill>
                  <a:latin typeface="+mj-lt"/>
                </a:rPr>
                <a:t>Deutschen Instituts für Normung</a:t>
              </a:r>
            </a:p>
            <a:p>
              <a:r>
                <a:rPr lang="de-DE" sz="1100" dirty="0">
                  <a:solidFill>
                    <a:schemeClr val="bg2">
                      <a:lumMod val="75000"/>
                    </a:schemeClr>
                  </a:solidFill>
                  <a:latin typeface="+mj-lt"/>
                </a:rPr>
                <a:t>unterstützt Cervus das bewährte System</a:t>
              </a:r>
            </a:p>
            <a:p>
              <a:r>
                <a:rPr lang="de-DE" sz="1100" dirty="0">
                  <a:solidFill>
                    <a:schemeClr val="bg2">
                      <a:lumMod val="75000"/>
                    </a:schemeClr>
                  </a:solidFill>
                  <a:latin typeface="+mj-lt"/>
                </a:rPr>
                <a:t>der Normung ideell und finanziell.</a:t>
              </a:r>
            </a:p>
          </p:txBody>
        </p:sp>
        <p:sp>
          <p:nvSpPr>
            <p:cNvPr id="35" name="Rechteck 34"/>
            <p:cNvSpPr/>
            <p:nvPr/>
          </p:nvSpPr>
          <p:spPr>
            <a:xfrm>
              <a:off x="4722538" y="5887962"/>
              <a:ext cx="3595986" cy="769441"/>
            </a:xfrm>
            <a:prstGeom prst="rect">
              <a:avLst/>
            </a:prstGeom>
          </p:spPr>
          <p:txBody>
            <a:bodyPr wrap="square">
              <a:spAutoFit/>
            </a:bodyPr>
            <a:lstStyle/>
            <a:p>
              <a:pPr algn="r"/>
              <a:r>
                <a:rPr lang="de-DE" sz="1100" dirty="0">
                  <a:solidFill>
                    <a:schemeClr val="bg2">
                      <a:lumMod val="75000"/>
                    </a:schemeClr>
                  </a:solidFill>
                  <a:latin typeface="+mj-lt"/>
                </a:rPr>
                <a:t>Als Mitglied der</a:t>
              </a:r>
              <a:br>
                <a:rPr lang="de-DE" sz="1100" dirty="0">
                  <a:solidFill>
                    <a:schemeClr val="bg2">
                      <a:lumMod val="75000"/>
                    </a:schemeClr>
                  </a:solidFill>
                  <a:latin typeface="+mj-lt"/>
                </a:rPr>
              </a:br>
              <a:r>
                <a:rPr lang="de-DE" sz="1100" dirty="0">
                  <a:solidFill>
                    <a:schemeClr val="bg2">
                      <a:lumMod val="75000"/>
                    </a:schemeClr>
                  </a:solidFill>
                  <a:latin typeface="+mj-lt"/>
                </a:rPr>
                <a:t>Deutschen Gesellschaft für Akustik</a:t>
              </a:r>
              <a:br>
                <a:rPr lang="de-DE" sz="1100" dirty="0">
                  <a:solidFill>
                    <a:schemeClr val="bg2">
                      <a:lumMod val="75000"/>
                    </a:schemeClr>
                  </a:solidFill>
                  <a:latin typeface="+mj-lt"/>
                </a:rPr>
              </a:br>
              <a:r>
                <a:rPr lang="de-DE" sz="1100" dirty="0">
                  <a:solidFill>
                    <a:schemeClr val="bg2">
                      <a:lumMod val="75000"/>
                    </a:schemeClr>
                  </a:solidFill>
                  <a:latin typeface="+mj-lt"/>
                </a:rPr>
                <a:t>unterstützen wir den wissenschaftlichen</a:t>
              </a:r>
              <a:br>
                <a:rPr lang="de-DE" sz="1100" dirty="0">
                  <a:solidFill>
                    <a:schemeClr val="bg2">
                      <a:lumMod val="75000"/>
                    </a:schemeClr>
                  </a:solidFill>
                  <a:latin typeface="+mj-lt"/>
                </a:rPr>
              </a:br>
              <a:r>
                <a:rPr lang="de-DE" sz="1100" dirty="0">
                  <a:solidFill>
                    <a:schemeClr val="bg2">
                      <a:lumMod val="75000"/>
                    </a:schemeClr>
                  </a:solidFill>
                  <a:latin typeface="+mj-lt"/>
                </a:rPr>
                <a:t>Dialog in der Akustik und der Lärmbekämpfung.</a:t>
              </a:r>
            </a:p>
          </p:txBody>
        </p:sp>
      </p:grpSp>
      <p:pic>
        <p:nvPicPr>
          <p:cNvPr id="15" name="Grafik 14" descr="Ein Bild, das Text enthält.&#10;&#10;Automatisch generierte Beschreibung">
            <a:extLst>
              <a:ext uri="{FF2B5EF4-FFF2-40B4-BE49-F238E27FC236}">
                <a16:creationId xmlns:a16="http://schemas.microsoft.com/office/drawing/2014/main" id="{C89CB171-8ADF-4213-86DB-D4E174219D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1568" y="2052824"/>
            <a:ext cx="2024973" cy="832034"/>
          </a:xfrm>
          <a:prstGeom prst="rect">
            <a:avLst/>
          </a:prstGeom>
        </p:spPr>
      </p:pic>
      <p:sp>
        <p:nvSpPr>
          <p:cNvPr id="16" name="Text Box 4">
            <a:extLst>
              <a:ext uri="{FF2B5EF4-FFF2-40B4-BE49-F238E27FC236}">
                <a16:creationId xmlns:a16="http://schemas.microsoft.com/office/drawing/2014/main" id="{9A75DEA0-99F9-4EE8-BA63-7EA97E002DCA}"/>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Zum Einwirkungsbereich der TA Lärm</a:t>
            </a:r>
          </a:p>
        </p:txBody>
      </p:sp>
      <p:pic>
        <p:nvPicPr>
          <p:cNvPr id="3" name="Aufgezeichneter Sound">
            <a:hlinkClick r:id="" action="ppaction://media"/>
            <a:extLst>
              <a:ext uri="{FF2B5EF4-FFF2-40B4-BE49-F238E27FC236}">
                <a16:creationId xmlns:a16="http://schemas.microsoft.com/office/drawing/2014/main" id="{4A957492-1A4C-4904-BBB3-9B2650833D58}"/>
              </a:ext>
            </a:extLst>
          </p:cNvPr>
          <p:cNvPicPr>
            <a:picLocks noChangeAspect="1"/>
          </p:cNvPicPr>
          <p:nvPr>
            <a:audioFile r:link="rId1"/>
            <p:extLst>
              <p:ext uri="{DAA4B4D4-6D71-4841-9C94-3DE7FCFB9230}">
                <p14:media xmlns:p14="http://schemas.microsoft.com/office/powerpoint/2010/main" r:embed="rId2">
                  <p14:trim st="1152" end="1363.7505"/>
                </p14:media>
              </p:ext>
            </p:extLst>
          </p:nvPr>
        </p:nvPicPr>
        <p:blipFill>
          <a:blip r:embed="rId9"/>
          <a:stretch>
            <a:fillRect/>
          </a:stretch>
        </p:blipFill>
        <p:spPr>
          <a:xfrm>
            <a:off x="-722393" y="397359"/>
            <a:ext cx="406400" cy="406400"/>
          </a:xfrm>
          <a:prstGeom prst="rect">
            <a:avLst/>
          </a:prstGeom>
        </p:spPr>
      </p:pic>
    </p:spTree>
    <p:extLst>
      <p:ext uri="{BB962C8B-B14F-4D97-AF65-F5344CB8AC3E}">
        <p14:creationId xmlns:p14="http://schemas.microsoft.com/office/powerpoint/2010/main" val="395389478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4"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37" presetClass="path" presetSubtype="0" decel="100000" fill="hold" nodeType="withEffect">
                                  <p:stCondLst>
                                    <p:cond delay="500"/>
                                  </p:stCondLst>
                                  <p:childTnLst>
                                    <p:animMotion origin="layout" path="M -0.00052 -0.00069 C -0.00122 -0.03449 -0.00139 -0.06852 -0.00139 -0.10208 " pathEditMode="relative" rAng="0" ptsTypes="AA">
                                      <p:cBhvr>
                                        <p:cTn id="11" dur="1000" fill="hold"/>
                                        <p:tgtEl>
                                          <p:spTgt spid="11"/>
                                        </p:tgtEl>
                                        <p:attrNameLst>
                                          <p:attrName>ppt_x</p:attrName>
                                          <p:attrName>ppt_y</p:attrName>
                                        </p:attrNameLst>
                                      </p:cBhvr>
                                      <p:rCtr x="-52" y="-5069"/>
                                    </p:animMotion>
                                  </p:childTnLst>
                                </p:cTn>
                              </p:par>
                              <p:par>
                                <p:cTn id="12" presetID="37" presetClass="path" presetSubtype="0" accel="50000" fill="hold" nodeType="withEffect">
                                  <p:stCondLst>
                                    <p:cond delay="1600"/>
                                  </p:stCondLst>
                                  <p:childTnLst>
                                    <p:animMotion origin="layout" path="M -0.00139 -0.10208 C 0.00052 -0.05903 -0.00017 -0.07592 0.00139 -0.03541 " pathEditMode="relative" rAng="0" ptsTypes="AA">
                                      <p:cBhvr>
                                        <p:cTn id="13" dur="1900" fill="hold"/>
                                        <p:tgtEl>
                                          <p:spTgt spid="11"/>
                                        </p:tgtEl>
                                        <p:attrNameLst>
                                          <p:attrName>ppt_x</p:attrName>
                                          <p:attrName>ppt_y</p:attrName>
                                        </p:attrNameLst>
                                      </p:cBhvr>
                                      <p:rCtr x="139"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873CD8B-D4E7-4779-A92B-CC6E92B73637}"/>
              </a:ext>
            </a:extLst>
          </p:cNvPr>
          <p:cNvPicPr>
            <a:picLocks noChangeAspect="1"/>
          </p:cNvPicPr>
          <p:nvPr/>
        </p:nvPicPr>
        <p:blipFill rotWithShape="1">
          <a:blip r:embed="rId10"/>
          <a:srcRect t="17849"/>
          <a:stretch/>
        </p:blipFill>
        <p:spPr>
          <a:xfrm>
            <a:off x="741508" y="1204993"/>
            <a:ext cx="5795511" cy="4262033"/>
          </a:xfrm>
          <a:prstGeom prst="rect">
            <a:avLst/>
          </a:prstGeom>
          <a:ln>
            <a:noFill/>
          </a:ln>
          <a:effectLst>
            <a:outerShdw blurRad="292100" dist="139700" dir="2700000" algn="tl" rotWithShape="0">
              <a:srgbClr val="333333">
                <a:alpha val="65000"/>
              </a:srgbClr>
            </a:outerShdw>
          </a:effectLst>
        </p:spPr>
      </p:pic>
      <p:sp>
        <p:nvSpPr>
          <p:cNvPr id="2" name="Titel 1">
            <a:extLst>
              <a:ext uri="{FF2B5EF4-FFF2-40B4-BE49-F238E27FC236}">
                <a16:creationId xmlns:a16="http://schemas.microsoft.com/office/drawing/2014/main" id="{02B29873-9BFE-4A96-8F8D-A051452310AB}"/>
              </a:ext>
            </a:extLst>
          </p:cNvPr>
          <p:cNvSpPr>
            <a:spLocks noGrp="1"/>
          </p:cNvSpPr>
          <p:nvPr>
            <p:ph type="title"/>
          </p:nvPr>
        </p:nvSpPr>
        <p:spPr/>
        <p:txBody>
          <a:bodyPr/>
          <a:lstStyle/>
          <a:p>
            <a:r>
              <a:rPr lang="de-DE" dirty="0"/>
              <a:t>Der Elfenbeinturm der TA Lärm</a:t>
            </a:r>
            <a:br>
              <a:rPr lang="de-DE" dirty="0"/>
            </a:br>
            <a:r>
              <a:rPr lang="de-DE" sz="1600" dirty="0"/>
              <a:t>Quelle: isotrop, L</a:t>
            </a:r>
            <a:r>
              <a:rPr lang="de-DE" sz="1600" baseline="-25000" dirty="0"/>
              <a:t>WA</a:t>
            </a:r>
            <a:r>
              <a:rPr lang="de-DE" sz="1600" dirty="0"/>
              <a:t> = 105 dB, </a:t>
            </a:r>
            <a:r>
              <a:rPr lang="de-DE" sz="1600" dirty="0" err="1"/>
              <a:t>C</a:t>
            </a:r>
            <a:r>
              <a:rPr lang="de-DE" sz="1600" baseline="-25000" dirty="0" err="1"/>
              <a:t>met</a:t>
            </a:r>
            <a:r>
              <a:rPr lang="de-DE" sz="1600" dirty="0"/>
              <a:t> = 0 dB</a:t>
            </a:r>
            <a:endParaRPr lang="de-DE" dirty="0"/>
          </a:p>
        </p:txBody>
      </p:sp>
      <p:sp>
        <p:nvSpPr>
          <p:cNvPr id="4" name="Fußzeilenplatzhalter 3">
            <a:extLst>
              <a:ext uri="{FF2B5EF4-FFF2-40B4-BE49-F238E27FC236}">
                <a16:creationId xmlns:a16="http://schemas.microsoft.com/office/drawing/2014/main" id="{166C8B74-C135-4995-9C9B-A173717D5369}"/>
              </a:ext>
            </a:extLst>
          </p:cNvPr>
          <p:cNvSpPr>
            <a:spLocks noGrp="1"/>
          </p:cNvSpPr>
          <p:nvPr>
            <p:ph type="ftr" sz="quarter" idx="13"/>
          </p:nvPr>
        </p:nvSpPr>
        <p:spPr/>
        <p:txBody>
          <a:bodyPr/>
          <a:lstStyle/>
          <a:p>
            <a:r>
              <a:rPr lang="de-DE"/>
              <a:t>Zum Einwirkungsbereich der TA Lärm, DAGA 2021, Wien</a:t>
            </a:r>
            <a:endParaRPr lang="de-DE" dirty="0"/>
          </a:p>
        </p:txBody>
      </p:sp>
      <p:sp>
        <p:nvSpPr>
          <p:cNvPr id="11" name="Textfeld 10">
            <a:extLst>
              <a:ext uri="{FF2B5EF4-FFF2-40B4-BE49-F238E27FC236}">
                <a16:creationId xmlns:a16="http://schemas.microsoft.com/office/drawing/2014/main" id="{540E948A-BD54-4745-B324-12902A7509C2}"/>
              </a:ext>
            </a:extLst>
          </p:cNvPr>
          <p:cNvSpPr txBox="1"/>
          <p:nvPr/>
        </p:nvSpPr>
        <p:spPr>
          <a:xfrm flipH="1">
            <a:off x="6537020" y="1290232"/>
            <a:ext cx="2530779" cy="954107"/>
          </a:xfrm>
          <a:prstGeom prst="rect">
            <a:avLst/>
          </a:prstGeom>
          <a:noFill/>
        </p:spPr>
        <p:txBody>
          <a:bodyPr wrap="square" rtlCol="0">
            <a:spAutoFit/>
          </a:bodyPr>
          <a:lstStyle/>
          <a:p>
            <a:r>
              <a:rPr lang="de-DE" sz="1400" dirty="0">
                <a:latin typeface="+mn-lt"/>
              </a:rPr>
              <a:t>Es gibt </a:t>
            </a:r>
            <a:r>
              <a:rPr lang="de-DE" sz="1400" b="1" dirty="0">
                <a:latin typeface="+mn-lt"/>
              </a:rPr>
              <a:t>nie</a:t>
            </a:r>
            <a:r>
              <a:rPr lang="de-DE" sz="1400" dirty="0">
                <a:latin typeface="+mn-lt"/>
              </a:rPr>
              <a:t> einen maßgeblichen Immissionsort mit einem größeren Abstand von 1,5 km von der Quelle.</a:t>
            </a:r>
          </a:p>
        </p:txBody>
      </p:sp>
      <p:sp>
        <p:nvSpPr>
          <p:cNvPr id="12" name="Textfeld 11">
            <a:extLst>
              <a:ext uri="{FF2B5EF4-FFF2-40B4-BE49-F238E27FC236}">
                <a16:creationId xmlns:a16="http://schemas.microsoft.com/office/drawing/2014/main" id="{D954C6FE-6B50-4DBB-B73F-46F4F31C2037}"/>
              </a:ext>
            </a:extLst>
          </p:cNvPr>
          <p:cNvSpPr txBox="1"/>
          <p:nvPr/>
        </p:nvSpPr>
        <p:spPr>
          <a:xfrm flipH="1">
            <a:off x="6537019" y="2356460"/>
            <a:ext cx="2530777" cy="2462213"/>
          </a:xfrm>
          <a:prstGeom prst="rect">
            <a:avLst/>
          </a:prstGeom>
          <a:noFill/>
        </p:spPr>
        <p:txBody>
          <a:bodyPr wrap="square" rtlCol="0">
            <a:spAutoFit/>
          </a:bodyPr>
          <a:lstStyle/>
          <a:p>
            <a:r>
              <a:rPr lang="de-DE" sz="1400" dirty="0">
                <a:latin typeface="+mn-lt"/>
              </a:rPr>
              <a:t>Gäbe es eine Abstandsregel von 1 km für diese Quelle, muss man nur nach Reinen Wohngebieten, Krankenhäusern, Pflegeanstalten und Kurgebieten bis zu einem Abstand von 1,5 km suchen.</a:t>
            </a:r>
          </a:p>
          <a:p>
            <a:endParaRPr lang="de-DE" sz="1400" dirty="0">
              <a:latin typeface="+mn-lt"/>
            </a:endParaRPr>
          </a:p>
          <a:p>
            <a:r>
              <a:rPr lang="de-DE" sz="1400" dirty="0">
                <a:latin typeface="+mn-lt"/>
              </a:rPr>
              <a:t>Bleibt die Suche erfolglos, lautet die Beurteilung:</a:t>
            </a:r>
          </a:p>
        </p:txBody>
      </p:sp>
      <p:sp>
        <p:nvSpPr>
          <p:cNvPr id="13" name="Text Box 4">
            <a:extLst>
              <a:ext uri="{FF2B5EF4-FFF2-40B4-BE49-F238E27FC236}">
                <a16:creationId xmlns:a16="http://schemas.microsoft.com/office/drawing/2014/main" id="{144E6125-431B-4F4B-9503-2C05DB6F169F}"/>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Beispiele</a:t>
            </a:r>
          </a:p>
        </p:txBody>
      </p:sp>
      <p:sp>
        <p:nvSpPr>
          <p:cNvPr id="14" name="Textfeld 13">
            <a:extLst>
              <a:ext uri="{FF2B5EF4-FFF2-40B4-BE49-F238E27FC236}">
                <a16:creationId xmlns:a16="http://schemas.microsoft.com/office/drawing/2014/main" id="{87F4DEEB-ED52-4CF9-8F41-DDE708281571}"/>
              </a:ext>
            </a:extLst>
          </p:cNvPr>
          <p:cNvSpPr txBox="1"/>
          <p:nvPr/>
        </p:nvSpPr>
        <p:spPr>
          <a:xfrm>
            <a:off x="3985570" y="1853669"/>
            <a:ext cx="1249060" cy="261610"/>
          </a:xfrm>
          <a:prstGeom prst="rect">
            <a:avLst/>
          </a:prstGeom>
          <a:noFill/>
        </p:spPr>
        <p:txBody>
          <a:bodyPr wrap="none" rtlCol="0">
            <a:spAutoFit/>
          </a:bodyPr>
          <a:lstStyle/>
          <a:p>
            <a:pPr algn="ctr"/>
            <a:r>
              <a:rPr lang="de-DE" sz="1100" dirty="0">
                <a:solidFill>
                  <a:srgbClr val="190496"/>
                </a:solidFill>
                <a:latin typeface="+mn-lt"/>
              </a:rPr>
              <a:t>Radius </a:t>
            </a:r>
            <a:r>
              <a:rPr lang="de-DE" sz="1100" dirty="0">
                <a:solidFill>
                  <a:srgbClr val="190496"/>
                </a:solidFill>
                <a:latin typeface="+mn-lt"/>
                <a:sym typeface="Symbol" panose="05050102010706020507" pitchFamily="18" charset="2"/>
              </a:rPr>
              <a:t> 1500 m</a:t>
            </a:r>
            <a:endParaRPr lang="de-DE" sz="1100" dirty="0">
              <a:solidFill>
                <a:srgbClr val="190496"/>
              </a:solidFill>
              <a:latin typeface="+mn-lt"/>
            </a:endParaRPr>
          </a:p>
        </p:txBody>
      </p:sp>
      <p:sp>
        <p:nvSpPr>
          <p:cNvPr id="5" name="Textfeld 4">
            <a:extLst>
              <a:ext uri="{FF2B5EF4-FFF2-40B4-BE49-F238E27FC236}">
                <a16:creationId xmlns:a16="http://schemas.microsoft.com/office/drawing/2014/main" id="{55FC6A89-A012-493E-A88D-29DBCE2AB9C6}"/>
              </a:ext>
            </a:extLst>
          </p:cNvPr>
          <p:cNvSpPr txBox="1"/>
          <p:nvPr/>
        </p:nvSpPr>
        <p:spPr>
          <a:xfrm>
            <a:off x="1185620" y="5793925"/>
            <a:ext cx="7489556"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de-DE" sz="1600" b="0" i="0" dirty="0">
                <a:solidFill>
                  <a:schemeClr val="accent4">
                    <a:lumMod val="50000"/>
                  </a:schemeClr>
                </a:solidFill>
                <a:effectLst/>
                <a:latin typeface="Arial" panose="020B0604020202020204" pitchFamily="34" charset="0"/>
              </a:rPr>
              <a:t>Von der Anlage gehen</a:t>
            </a:r>
            <a:br>
              <a:rPr lang="de-DE" sz="1600" b="0" i="0" dirty="0">
                <a:solidFill>
                  <a:schemeClr val="accent4">
                    <a:lumMod val="50000"/>
                  </a:schemeClr>
                </a:solidFill>
                <a:effectLst/>
                <a:latin typeface="Arial" panose="020B0604020202020204" pitchFamily="34" charset="0"/>
              </a:rPr>
            </a:br>
            <a:r>
              <a:rPr lang="de-DE" sz="1600" b="0" i="0" dirty="0">
                <a:solidFill>
                  <a:schemeClr val="accent4">
                    <a:lumMod val="50000"/>
                  </a:schemeClr>
                </a:solidFill>
                <a:effectLst/>
                <a:latin typeface="Arial" panose="020B0604020202020204" pitchFamily="34" charset="0"/>
              </a:rPr>
              <a:t>keine schädlichen Umwelteinwirkungen durch Geräusche aus!</a:t>
            </a:r>
            <a:endParaRPr lang="de-DE" sz="1600" dirty="0">
              <a:solidFill>
                <a:schemeClr val="accent4">
                  <a:lumMod val="50000"/>
                </a:schemeClr>
              </a:solidFill>
              <a:latin typeface="+mn-lt"/>
            </a:endParaRPr>
          </a:p>
        </p:txBody>
      </p:sp>
      <p:pic>
        <p:nvPicPr>
          <p:cNvPr id="6" name="Aufgezeichneter Sound">
            <a:hlinkClick r:id="" action="ppaction://media"/>
            <a:extLst>
              <a:ext uri="{FF2B5EF4-FFF2-40B4-BE49-F238E27FC236}">
                <a16:creationId xmlns:a16="http://schemas.microsoft.com/office/drawing/2014/main" id="{C2773444-48B5-4723-A8A7-4DE76E0731D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2281" y="542924"/>
            <a:ext cx="406400" cy="406400"/>
          </a:xfrm>
          <a:prstGeom prst="rect">
            <a:avLst/>
          </a:prstGeom>
        </p:spPr>
      </p:pic>
      <p:pic>
        <p:nvPicPr>
          <p:cNvPr id="8" name="Aufgezeichneter Sound">
            <a:hlinkClick r:id="" action="ppaction://media"/>
            <a:extLst>
              <a:ext uri="{FF2B5EF4-FFF2-40B4-BE49-F238E27FC236}">
                <a16:creationId xmlns:a16="http://schemas.microsoft.com/office/drawing/2014/main" id="{AFADF6EE-D7BA-4E95-9E50-B75A0986F28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44902" y="1132169"/>
            <a:ext cx="406400" cy="406400"/>
          </a:xfrm>
          <a:prstGeom prst="rect">
            <a:avLst/>
          </a:prstGeom>
        </p:spPr>
      </p:pic>
      <p:pic>
        <p:nvPicPr>
          <p:cNvPr id="9" name="Aufgezeichneter Sound">
            <a:hlinkClick r:id="" action="ppaction://media"/>
            <a:extLst>
              <a:ext uri="{FF2B5EF4-FFF2-40B4-BE49-F238E27FC236}">
                <a16:creationId xmlns:a16="http://schemas.microsoft.com/office/drawing/2014/main" id="{829F5360-05AA-4F83-AA98-746E449163DF}"/>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587428" y="1639596"/>
            <a:ext cx="406400" cy="406400"/>
          </a:xfrm>
          <a:prstGeom prst="rect">
            <a:avLst/>
          </a:prstGeom>
        </p:spPr>
      </p:pic>
      <p:pic>
        <p:nvPicPr>
          <p:cNvPr id="10" name="Aufgezeichneter Sound">
            <a:hlinkClick r:id="" action="ppaction://media"/>
            <a:extLst>
              <a:ext uri="{FF2B5EF4-FFF2-40B4-BE49-F238E27FC236}">
                <a16:creationId xmlns:a16="http://schemas.microsoft.com/office/drawing/2014/main" id="{2BA518AC-AB76-4CB5-8602-FCC9C7DFEB8F}"/>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602281" y="2228841"/>
            <a:ext cx="406400" cy="406400"/>
          </a:xfrm>
          <a:prstGeom prst="rect">
            <a:avLst/>
          </a:prstGeom>
        </p:spPr>
      </p:pic>
    </p:spTree>
    <p:extLst>
      <p:ext uri="{BB962C8B-B14F-4D97-AF65-F5344CB8AC3E}">
        <p14:creationId xmlns:p14="http://schemas.microsoft.com/office/powerpoint/2010/main" val="2888195823"/>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19" fill="hold"/>
                                        <p:tgtEl>
                                          <p:spTgt spid="6"/>
                                        </p:tgtEl>
                                      </p:cBhvr>
                                    </p:cmd>
                                  </p:childTnLst>
                                </p:cTn>
                              </p:par>
                            </p:childTnLst>
                          </p:cTn>
                        </p:par>
                        <p:par>
                          <p:cTn id="7" fill="hold">
                            <p:stCondLst>
                              <p:cond delay="12919"/>
                            </p:stCondLst>
                            <p:childTnLst>
                              <p:par>
                                <p:cTn id="8" presetID="1" presetClass="mediacall" presetSubtype="0" fill="hold" nodeType="afterEffect">
                                  <p:stCondLst>
                                    <p:cond delay="0"/>
                                  </p:stCondLst>
                                  <p:childTnLst>
                                    <p:cmd type="call" cmd="playFrom(0.0)">
                                      <p:cBhvr>
                                        <p:cTn id="9" dur="29940" fill="hold"/>
                                        <p:tgtEl>
                                          <p:spTgt spid="8"/>
                                        </p:tgtEl>
                                      </p:cBhvr>
                                    </p:cmd>
                                  </p:childTnLst>
                                </p:cTn>
                              </p:par>
                            </p:childTnLst>
                          </p:cTn>
                        </p:par>
                        <p:par>
                          <p:cTn id="10" fill="hold">
                            <p:stCondLst>
                              <p:cond delay="42859"/>
                            </p:stCondLst>
                            <p:childTnLst>
                              <p:par>
                                <p:cTn id="11" presetID="1" presetClass="mediacall" presetSubtype="0" fill="hold" nodeType="afterEffect">
                                  <p:stCondLst>
                                    <p:cond delay="0"/>
                                  </p:stCondLst>
                                  <p:childTnLst>
                                    <p:cmd type="call" cmd="playFrom(0.0)">
                                      <p:cBhvr>
                                        <p:cTn id="12" dur="17517" fill="hold"/>
                                        <p:tgtEl>
                                          <p:spTgt spid="9"/>
                                        </p:tgtEl>
                                      </p:cBhvr>
                                    </p:cmd>
                                  </p:childTnLst>
                                </p:cTn>
                              </p:par>
                            </p:childTnLst>
                          </p:cTn>
                        </p:par>
                        <p:par>
                          <p:cTn id="13" fill="hold">
                            <p:stCondLst>
                              <p:cond delay="60376"/>
                            </p:stCondLst>
                            <p:childTnLst>
                              <p:par>
                                <p:cTn id="14" presetID="1" presetClass="mediacall" presetSubtype="0" fill="hold" nodeType="afterEffect">
                                  <p:stCondLst>
                                    <p:cond delay="0"/>
                                  </p:stCondLst>
                                  <p:childTnLst>
                                    <p:cmd type="call" cmd="playFrom(0.0)">
                                      <p:cBhvr>
                                        <p:cTn id="15" dur="1777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8"/>
                </p:tgtEl>
              </p:cMediaNode>
            </p:audio>
            <p:audio>
              <p:cMediaNode vol="80000">
                <p:cTn id="18" fill="hold" display="0">
                  <p:stCondLst>
                    <p:cond delay="indefinite"/>
                  </p:stCondLst>
                  <p:endCondLst>
                    <p:cond evt="onStopAudio" delay="0">
                      <p:tgtEl>
                        <p:sldTgt/>
                      </p:tgtEl>
                    </p:cond>
                  </p:endCondLst>
                </p:cTn>
                <p:tgtEl>
                  <p:spTgt spid="9"/>
                </p:tgtEl>
              </p:cMediaNode>
            </p:audio>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FB6819-4846-476E-AC17-F05E5663E633}"/>
              </a:ext>
            </a:extLst>
          </p:cNvPr>
          <p:cNvSpPr>
            <a:spLocks noGrp="1"/>
          </p:cNvSpPr>
          <p:nvPr>
            <p:ph type="title"/>
          </p:nvPr>
        </p:nvSpPr>
        <p:spPr/>
        <p:txBody>
          <a:bodyPr/>
          <a:lstStyle/>
          <a:p>
            <a:r>
              <a:rPr lang="de-DE" dirty="0"/>
              <a:t>Ziel</a:t>
            </a:r>
          </a:p>
        </p:txBody>
      </p:sp>
      <p:sp>
        <p:nvSpPr>
          <p:cNvPr id="3" name="Inhaltsplatzhalter 2">
            <a:extLst>
              <a:ext uri="{FF2B5EF4-FFF2-40B4-BE49-F238E27FC236}">
                <a16:creationId xmlns:a16="http://schemas.microsoft.com/office/drawing/2014/main" id="{AE170E6E-E09B-454A-8105-953E24174798}"/>
              </a:ext>
            </a:extLst>
          </p:cNvPr>
          <p:cNvSpPr>
            <a:spLocks noGrp="1"/>
          </p:cNvSpPr>
          <p:nvPr>
            <p:ph idx="1"/>
          </p:nvPr>
        </p:nvSpPr>
        <p:spPr/>
        <p:txBody>
          <a:bodyPr/>
          <a:lstStyle/>
          <a:p>
            <a:pPr marL="0" indent="0">
              <a:buNone/>
            </a:pPr>
            <a:r>
              <a:rPr lang="de-DE" dirty="0"/>
              <a:t>Der Vortrag möchte zeigen, </a:t>
            </a:r>
          </a:p>
          <a:p>
            <a:pPr marL="0" indent="0">
              <a:buNone/>
            </a:pPr>
            <a:endParaRPr lang="de-DE" dirty="0"/>
          </a:p>
          <a:p>
            <a:pPr lvl="1"/>
            <a:r>
              <a:rPr lang="de-DE" dirty="0"/>
              <a:t>dass der „Einwirkungsbereich“ ein zentrales Konzept der TA Lärm ist,</a:t>
            </a:r>
            <a:br>
              <a:rPr lang="de-DE" dirty="0"/>
            </a:br>
            <a:endParaRPr lang="de-DE" dirty="0"/>
          </a:p>
          <a:p>
            <a:pPr lvl="1"/>
            <a:r>
              <a:rPr lang="de-DE" dirty="0"/>
              <a:t>dass dieses Konzept im Regelfall den</a:t>
            </a:r>
            <a:br>
              <a:rPr lang="de-DE" dirty="0"/>
            </a:br>
            <a:r>
              <a:rPr lang="de-DE" dirty="0"/>
              <a:t>„maßgeblichen Immissionsort“ ermessensfrei vorgibt und</a:t>
            </a:r>
            <a:br>
              <a:rPr lang="de-DE" dirty="0"/>
            </a:br>
            <a:endParaRPr lang="de-DE" dirty="0"/>
          </a:p>
          <a:p>
            <a:pPr lvl="1"/>
            <a:r>
              <a:rPr lang="de-DE" dirty="0"/>
              <a:t>dass der „Einwirkungsbereich“ unabdingbares Element in einem Schallschutzgutachten sein sollte.</a:t>
            </a:r>
          </a:p>
          <a:p>
            <a:pPr marL="457200" lvl="1" indent="0">
              <a:buNone/>
            </a:pPr>
            <a:endParaRPr lang="de-DE" dirty="0"/>
          </a:p>
          <a:p>
            <a:pPr marL="0" indent="0">
              <a:buNone/>
            </a:pPr>
            <a:endParaRPr lang="de-DE" dirty="0"/>
          </a:p>
          <a:p>
            <a:pPr marL="0" indent="0" algn="ctr">
              <a:buNone/>
            </a:pPr>
            <a:r>
              <a:rPr lang="de-DE" sz="1800" dirty="0"/>
              <a:t>Einige </a:t>
            </a:r>
            <a:r>
              <a:rPr lang="de-DE" sz="1400" i="1" dirty="0">
                <a:solidFill>
                  <a:schemeClr val="accent2">
                    <a:lumMod val="60000"/>
                    <a:lumOff val="40000"/>
                  </a:schemeClr>
                </a:solidFill>
              </a:rPr>
              <a:t>(böse Zungen sagen die meisten) </a:t>
            </a:r>
            <a:r>
              <a:rPr lang="de-DE" sz="1800" dirty="0"/>
              <a:t>Gutachter,</a:t>
            </a:r>
            <a:br>
              <a:rPr lang="de-DE" sz="1800" dirty="0"/>
            </a:br>
            <a:r>
              <a:rPr lang="de-DE" sz="1800" dirty="0"/>
              <a:t>einige </a:t>
            </a:r>
            <a:r>
              <a:rPr lang="de-DE" sz="1400" i="1" dirty="0">
                <a:solidFill>
                  <a:schemeClr val="accent2">
                    <a:lumMod val="60000"/>
                    <a:lumOff val="40000"/>
                  </a:schemeClr>
                </a:solidFill>
              </a:rPr>
              <a:t>(böse Zungen sagen die meisten ) </a:t>
            </a:r>
            <a:r>
              <a:rPr lang="de-DE" sz="1800" dirty="0"/>
              <a:t>Behörden</a:t>
            </a:r>
            <a:br>
              <a:rPr lang="de-DE" sz="1800" dirty="0"/>
            </a:br>
            <a:r>
              <a:rPr lang="de-DE" sz="1800" dirty="0"/>
              <a:t>werden überraschende Erkenntnisse gewinnen.</a:t>
            </a:r>
          </a:p>
          <a:p>
            <a:pPr marL="0" indent="0">
              <a:buNone/>
            </a:pPr>
            <a:r>
              <a:rPr lang="de-DE" dirty="0"/>
              <a:t> </a:t>
            </a:r>
          </a:p>
        </p:txBody>
      </p:sp>
      <p:sp>
        <p:nvSpPr>
          <p:cNvPr id="4" name="Fußzeilenplatzhalter 3">
            <a:extLst>
              <a:ext uri="{FF2B5EF4-FFF2-40B4-BE49-F238E27FC236}">
                <a16:creationId xmlns:a16="http://schemas.microsoft.com/office/drawing/2014/main" id="{8A867E76-F20C-4D72-831F-D0DF4365AA5D}"/>
              </a:ext>
            </a:extLst>
          </p:cNvPr>
          <p:cNvSpPr>
            <a:spLocks noGrp="1"/>
          </p:cNvSpPr>
          <p:nvPr>
            <p:ph type="ftr" sz="quarter" idx="13"/>
          </p:nvPr>
        </p:nvSpPr>
        <p:spPr/>
        <p:txBody>
          <a:bodyPr/>
          <a:lstStyle/>
          <a:p>
            <a:r>
              <a:rPr lang="de-DE"/>
              <a:t>Zum Einwirkungsbereich der TA Lärm, DAGA 2021, Wien</a:t>
            </a:r>
            <a:endParaRPr lang="de-DE" dirty="0"/>
          </a:p>
        </p:txBody>
      </p:sp>
      <p:sp>
        <p:nvSpPr>
          <p:cNvPr id="6" name="Text Box 4">
            <a:extLst>
              <a:ext uri="{FF2B5EF4-FFF2-40B4-BE49-F238E27FC236}">
                <a16:creationId xmlns:a16="http://schemas.microsoft.com/office/drawing/2014/main" id="{887CB853-DEFD-4BB0-AB84-4627C39AAC08}"/>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Zum Einwirkungsbereich der TA Lärm</a:t>
            </a:r>
          </a:p>
        </p:txBody>
      </p:sp>
      <p:pic>
        <p:nvPicPr>
          <p:cNvPr id="7" name="Grafik 6" descr="Kundenbewertung mit einfarbiger Füllung">
            <a:extLst>
              <a:ext uri="{FF2B5EF4-FFF2-40B4-BE49-F238E27FC236}">
                <a16:creationId xmlns:a16="http://schemas.microsoft.com/office/drawing/2014/main" id="{E2CF0494-1BEE-4D5B-A069-09F3CA6163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5613" y="304800"/>
            <a:ext cx="914400" cy="914400"/>
          </a:xfrm>
          <a:prstGeom prst="rect">
            <a:avLst/>
          </a:prstGeom>
        </p:spPr>
      </p:pic>
      <p:pic>
        <p:nvPicPr>
          <p:cNvPr id="5" name="Aufgezeichneter Sound">
            <a:hlinkClick r:id="" action="ppaction://media"/>
            <a:extLst>
              <a:ext uri="{FF2B5EF4-FFF2-40B4-BE49-F238E27FC236}">
                <a16:creationId xmlns:a16="http://schemas.microsoft.com/office/drawing/2014/main" id="{15D176A9-10B3-4261-B3B1-0C9F7DE846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101" y="558800"/>
            <a:ext cx="406400" cy="406400"/>
          </a:xfrm>
          <a:prstGeom prst="rect">
            <a:avLst/>
          </a:prstGeom>
        </p:spPr>
      </p:pic>
    </p:spTree>
    <p:extLst>
      <p:ext uri="{BB962C8B-B14F-4D97-AF65-F5344CB8AC3E}">
        <p14:creationId xmlns:p14="http://schemas.microsoft.com/office/powerpoint/2010/main" val="383441558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7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3771EB-34B1-4919-BFA2-8602F45A51B6}"/>
              </a:ext>
            </a:extLst>
          </p:cNvPr>
          <p:cNvSpPr>
            <a:spLocks noGrp="1"/>
          </p:cNvSpPr>
          <p:nvPr>
            <p:ph type="title"/>
          </p:nvPr>
        </p:nvSpPr>
        <p:spPr/>
        <p:txBody>
          <a:bodyPr/>
          <a:lstStyle/>
          <a:p>
            <a:r>
              <a:rPr lang="de-DE" dirty="0"/>
              <a:t>Zusammenfassung und Empfehlung</a:t>
            </a:r>
          </a:p>
        </p:txBody>
      </p:sp>
      <p:sp>
        <p:nvSpPr>
          <p:cNvPr id="3" name="Inhaltsplatzhalter 2">
            <a:extLst>
              <a:ext uri="{FF2B5EF4-FFF2-40B4-BE49-F238E27FC236}">
                <a16:creationId xmlns:a16="http://schemas.microsoft.com/office/drawing/2014/main" id="{A9C2991B-2345-40EC-9354-B28BA83FEA0A}"/>
              </a:ext>
            </a:extLst>
          </p:cNvPr>
          <p:cNvSpPr>
            <a:spLocks noGrp="1"/>
          </p:cNvSpPr>
          <p:nvPr>
            <p:ph idx="1"/>
          </p:nvPr>
        </p:nvSpPr>
        <p:spPr/>
        <p:txBody>
          <a:bodyPr/>
          <a:lstStyle/>
          <a:p>
            <a:pPr>
              <a:spcAft>
                <a:spcPts val="600"/>
              </a:spcAft>
            </a:pPr>
            <a:r>
              <a:rPr lang="de-DE" sz="1600" dirty="0"/>
              <a:t>Die TA Lärm schreibt über das Konzept des Einwirkungsbereichs die Bestimmung des einen maßgeblichen Immissionsort für jede bestimmungsgemäße</a:t>
            </a:r>
            <a:br>
              <a:rPr lang="de-DE" sz="1600" dirty="0"/>
            </a:br>
            <a:r>
              <a:rPr lang="de-DE" sz="1600" dirty="0"/>
              <a:t>Betriebsart einer Anlage vor.</a:t>
            </a:r>
          </a:p>
          <a:p>
            <a:pPr>
              <a:spcAft>
                <a:spcPts val="600"/>
              </a:spcAft>
            </a:pPr>
            <a:r>
              <a:rPr lang="de-DE" sz="1600" dirty="0"/>
              <a:t>Die Bestimmung des Immissionsortes ist eine anspruchsvolle und für die Beurteilung der schädlichen Umwelteinwirkungen durch Geräusche entscheidender Schritt,</a:t>
            </a:r>
            <a:br>
              <a:rPr lang="de-DE" sz="1600" dirty="0"/>
            </a:br>
            <a:r>
              <a:rPr lang="de-DE" sz="1600" dirty="0"/>
              <a:t>der dokumentiert werden muss.</a:t>
            </a:r>
          </a:p>
          <a:p>
            <a:pPr>
              <a:spcAft>
                <a:spcPts val="600"/>
              </a:spcAft>
            </a:pPr>
            <a:r>
              <a:rPr lang="de-DE" sz="1600" dirty="0"/>
              <a:t>Die Behörden sollten auf die Vorgabe maßgeblicher Immissionsorte verzichten, falls Sie nicht den Nachweis mitliefern können, dass ihre Setzung richtig ist.</a:t>
            </a:r>
          </a:p>
          <a:p>
            <a:pPr>
              <a:spcAft>
                <a:spcPts val="600"/>
              </a:spcAft>
            </a:pPr>
            <a:r>
              <a:rPr lang="de-DE" sz="1600" dirty="0"/>
              <a:t>In einem Schallschutzgutachten ist ein Kapitel „Einwirkungsbereich“ obligatorisch sein. </a:t>
            </a:r>
          </a:p>
          <a:p>
            <a:pPr>
              <a:spcAft>
                <a:spcPts val="600"/>
              </a:spcAft>
            </a:pPr>
            <a:endParaRPr lang="de-DE" sz="1600" dirty="0"/>
          </a:p>
          <a:p>
            <a:pPr>
              <a:spcAft>
                <a:spcPts val="600"/>
              </a:spcAft>
            </a:pPr>
            <a:r>
              <a:rPr lang="de-DE" sz="1600" dirty="0"/>
              <a:t>Die Regeln der TA Lärm sind stringent, ‚ermessensfrei‘, komplex und zielführend aber in gewisser Weise aus der Zeit gefallen.</a:t>
            </a:r>
          </a:p>
          <a:p>
            <a:pPr>
              <a:spcAft>
                <a:spcPts val="600"/>
              </a:spcAft>
            </a:pPr>
            <a:r>
              <a:rPr lang="de-DE" sz="1600" dirty="0"/>
              <a:t>Die Bestimmung des maßgeblichen Immissionsortes als der Ort des höchsten Konflikts ist der Königsweg zur Lösung des Aufgabe.</a:t>
            </a:r>
          </a:p>
          <a:p>
            <a:pPr>
              <a:spcAft>
                <a:spcPts val="600"/>
              </a:spcAft>
            </a:pPr>
            <a:r>
              <a:rPr lang="de-DE" sz="1600" dirty="0"/>
              <a:t>Mit modernen eingeführten und qualitätsgesicherten Software-Erzeugnissen sollte es möglich sein, diese Aufgabe durch „einen Klick“ zu lösen.</a:t>
            </a:r>
          </a:p>
        </p:txBody>
      </p:sp>
      <p:sp>
        <p:nvSpPr>
          <p:cNvPr id="4" name="Fußzeilenplatzhalter 3">
            <a:extLst>
              <a:ext uri="{FF2B5EF4-FFF2-40B4-BE49-F238E27FC236}">
                <a16:creationId xmlns:a16="http://schemas.microsoft.com/office/drawing/2014/main" id="{13ED610E-2FCC-487F-B16C-D83816A841B0}"/>
              </a:ext>
            </a:extLst>
          </p:cNvPr>
          <p:cNvSpPr>
            <a:spLocks noGrp="1"/>
          </p:cNvSpPr>
          <p:nvPr>
            <p:ph type="ftr" sz="quarter" idx="13"/>
          </p:nvPr>
        </p:nvSpPr>
        <p:spPr/>
        <p:txBody>
          <a:bodyPr/>
          <a:lstStyle/>
          <a:p>
            <a:r>
              <a:rPr lang="de-DE"/>
              <a:t>Zum Einwirkungsbereich der TA Lärm, DAGA 2021, Wien</a:t>
            </a:r>
            <a:endParaRPr lang="de-DE" dirty="0"/>
          </a:p>
        </p:txBody>
      </p:sp>
      <p:sp>
        <p:nvSpPr>
          <p:cNvPr id="5" name="Text Box 4">
            <a:extLst>
              <a:ext uri="{FF2B5EF4-FFF2-40B4-BE49-F238E27FC236}">
                <a16:creationId xmlns:a16="http://schemas.microsoft.com/office/drawing/2014/main" id="{FF683916-B721-454A-9E10-C0FDDE93A251}"/>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Zum Einwirkungsbereich der TA Lärm</a:t>
            </a:r>
          </a:p>
        </p:txBody>
      </p:sp>
    </p:spTree>
    <p:extLst>
      <p:ext uri="{BB962C8B-B14F-4D97-AF65-F5344CB8AC3E}">
        <p14:creationId xmlns:p14="http://schemas.microsoft.com/office/powerpoint/2010/main" val="409790496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Rechteck 34">
            <a:extLst>
              <a:ext uri="{FF2B5EF4-FFF2-40B4-BE49-F238E27FC236}">
                <a16:creationId xmlns:a16="http://schemas.microsoft.com/office/drawing/2014/main" id="{A177607B-8075-4152-B09B-535758AF8DA8}"/>
              </a:ext>
            </a:extLst>
          </p:cNvPr>
          <p:cNvSpPr/>
          <p:nvPr/>
        </p:nvSpPr>
        <p:spPr bwMode="auto">
          <a:xfrm>
            <a:off x="709220" y="2266908"/>
            <a:ext cx="4061174" cy="3439614"/>
          </a:xfrm>
          <a:prstGeom prst="rect">
            <a:avLst/>
          </a:prstGeom>
          <a:solidFill>
            <a:schemeClr val="accent5">
              <a:lumMod val="20000"/>
              <a:lumOff val="80000"/>
            </a:schemeClr>
          </a:solidFill>
          <a:ln w="12700" cap="sq" cmpd="sng" algn="ctr">
            <a:solidFill>
              <a:schemeClr val="accent6">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30" name="Rechteck 29">
            <a:extLst>
              <a:ext uri="{FF2B5EF4-FFF2-40B4-BE49-F238E27FC236}">
                <a16:creationId xmlns:a16="http://schemas.microsoft.com/office/drawing/2014/main" id="{EBF9A8DD-ECD5-42EA-8AC9-BD4D17E3D022}"/>
              </a:ext>
            </a:extLst>
          </p:cNvPr>
          <p:cNvSpPr/>
          <p:nvPr/>
        </p:nvSpPr>
        <p:spPr bwMode="auto">
          <a:xfrm>
            <a:off x="4874217" y="2266908"/>
            <a:ext cx="4115796" cy="3439614"/>
          </a:xfrm>
          <a:prstGeom prst="rect">
            <a:avLst/>
          </a:prstGeom>
          <a:solidFill>
            <a:schemeClr val="accent6">
              <a:lumMod val="20000"/>
              <a:lumOff val="80000"/>
            </a:schemeClr>
          </a:solidFill>
          <a:ln w="12700" cap="sq" cmpd="sng" algn="ctr">
            <a:solidFill>
              <a:schemeClr val="accent6">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 name="Titel 1">
            <a:extLst>
              <a:ext uri="{FF2B5EF4-FFF2-40B4-BE49-F238E27FC236}">
                <a16:creationId xmlns:a16="http://schemas.microsoft.com/office/drawing/2014/main" id="{F4EBCA40-84B1-497D-8DB2-D4DF9246579F}"/>
              </a:ext>
            </a:extLst>
          </p:cNvPr>
          <p:cNvSpPr>
            <a:spLocks noGrp="1"/>
          </p:cNvSpPr>
          <p:nvPr>
            <p:ph type="title"/>
          </p:nvPr>
        </p:nvSpPr>
        <p:spPr/>
        <p:txBody>
          <a:bodyPr/>
          <a:lstStyle/>
          <a:p>
            <a:r>
              <a:rPr lang="de-DE" dirty="0"/>
              <a:t>Der fragwürdige und der richtige Weg</a:t>
            </a:r>
            <a:br>
              <a:rPr lang="de-DE" dirty="0"/>
            </a:br>
            <a:r>
              <a:rPr lang="de-DE" sz="1600" dirty="0"/>
              <a:t>zur Beurteilung für eine bestimmungsgemäße Betriebsart einer Anlage</a:t>
            </a:r>
            <a:endParaRPr lang="de-DE" dirty="0"/>
          </a:p>
        </p:txBody>
      </p:sp>
      <p:sp>
        <p:nvSpPr>
          <p:cNvPr id="4" name="Fußzeilenplatzhalter 3">
            <a:extLst>
              <a:ext uri="{FF2B5EF4-FFF2-40B4-BE49-F238E27FC236}">
                <a16:creationId xmlns:a16="http://schemas.microsoft.com/office/drawing/2014/main" id="{D17D3279-389E-4221-B47B-3C4BAAD82E92}"/>
              </a:ext>
            </a:extLst>
          </p:cNvPr>
          <p:cNvSpPr>
            <a:spLocks noGrp="1"/>
          </p:cNvSpPr>
          <p:nvPr>
            <p:ph type="ftr" sz="quarter" idx="13"/>
          </p:nvPr>
        </p:nvSpPr>
        <p:spPr/>
        <p:txBody>
          <a:bodyPr/>
          <a:lstStyle/>
          <a:p>
            <a:r>
              <a:rPr lang="de-DE"/>
              <a:t>Zum Einwirkungsbereich der TA Lärm, DAGA 2021, Wien</a:t>
            </a:r>
            <a:endParaRPr lang="de-DE" dirty="0"/>
          </a:p>
        </p:txBody>
      </p:sp>
      <p:sp>
        <p:nvSpPr>
          <p:cNvPr id="5" name="Textfeld 4">
            <a:extLst>
              <a:ext uri="{FF2B5EF4-FFF2-40B4-BE49-F238E27FC236}">
                <a16:creationId xmlns:a16="http://schemas.microsoft.com/office/drawing/2014/main" id="{A48AA7CE-8C11-49B9-80F6-A87DD4FFDEE6}"/>
              </a:ext>
            </a:extLst>
          </p:cNvPr>
          <p:cNvSpPr txBox="1"/>
          <p:nvPr/>
        </p:nvSpPr>
        <p:spPr>
          <a:xfrm>
            <a:off x="728420" y="1310132"/>
            <a:ext cx="8305800" cy="30777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de-DE" sz="1400" dirty="0">
                <a:latin typeface="+mn-lt"/>
              </a:rPr>
              <a:t>Ermittlung der Parameter der Quelle für die Ausbreitungsrechnung</a:t>
            </a:r>
          </a:p>
        </p:txBody>
      </p:sp>
      <p:sp>
        <p:nvSpPr>
          <p:cNvPr id="7" name="Textfeld 6">
            <a:extLst>
              <a:ext uri="{FF2B5EF4-FFF2-40B4-BE49-F238E27FC236}">
                <a16:creationId xmlns:a16="http://schemas.microsoft.com/office/drawing/2014/main" id="{AB6FBA03-DED6-45FB-A039-42BB0070DF89}"/>
              </a:ext>
            </a:extLst>
          </p:cNvPr>
          <p:cNvSpPr txBox="1"/>
          <p:nvPr/>
        </p:nvSpPr>
        <p:spPr>
          <a:xfrm>
            <a:off x="728419" y="3630635"/>
            <a:ext cx="3583983"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de-DE" sz="1400" dirty="0">
                <a:latin typeface="+mn-lt"/>
              </a:rPr>
              <a:t>Bestimmung des </a:t>
            </a:r>
            <a:r>
              <a:rPr lang="de-DE" sz="1400" dirty="0" err="1">
                <a:latin typeface="+mn-lt"/>
              </a:rPr>
              <a:t>L</a:t>
            </a:r>
            <a:r>
              <a:rPr lang="de-DE" sz="1400" baseline="-25000" dirty="0" err="1">
                <a:latin typeface="+mn-lt"/>
              </a:rPr>
              <a:t>Aeq</a:t>
            </a:r>
            <a:r>
              <a:rPr lang="de-DE" sz="1400" dirty="0">
                <a:latin typeface="+mn-lt"/>
              </a:rPr>
              <a:t> </a:t>
            </a:r>
            <a:r>
              <a:rPr lang="de-DE" sz="1400">
                <a:latin typeface="+mn-lt"/>
              </a:rPr>
              <a:t>im (in </a:t>
            </a:r>
            <a:r>
              <a:rPr lang="de-DE" sz="1400" dirty="0">
                <a:latin typeface="+mn-lt"/>
              </a:rPr>
              <a:t>den)</a:t>
            </a:r>
          </a:p>
          <a:p>
            <a:pPr algn="ctr"/>
            <a:r>
              <a:rPr lang="de-DE" sz="1400">
                <a:latin typeface="+mn-lt"/>
              </a:rPr>
              <a:t>Immissionsort(en</a:t>
            </a:r>
            <a:r>
              <a:rPr lang="de-DE" sz="1400" dirty="0">
                <a:latin typeface="+mn-lt"/>
              </a:rPr>
              <a:t>)</a:t>
            </a:r>
          </a:p>
        </p:txBody>
      </p:sp>
      <p:sp>
        <p:nvSpPr>
          <p:cNvPr id="10" name="Textfeld 9">
            <a:extLst>
              <a:ext uri="{FF2B5EF4-FFF2-40B4-BE49-F238E27FC236}">
                <a16:creationId xmlns:a16="http://schemas.microsoft.com/office/drawing/2014/main" id="{8E74655B-0AD9-4D2F-A70A-B57690FD46C3}"/>
              </a:ext>
            </a:extLst>
          </p:cNvPr>
          <p:cNvSpPr txBox="1"/>
          <p:nvPr/>
        </p:nvSpPr>
        <p:spPr>
          <a:xfrm>
            <a:off x="744691" y="2547370"/>
            <a:ext cx="3551439" cy="7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de-DE" sz="1400" dirty="0">
                <a:latin typeface="+mn-lt"/>
              </a:rPr>
              <a:t>Gutachterliche Festlegung des(der) maßgeblichen Immissionsortes(e) </a:t>
            </a:r>
            <a:br>
              <a:rPr lang="de-DE" sz="1400" dirty="0">
                <a:latin typeface="+mn-lt"/>
              </a:rPr>
            </a:br>
            <a:r>
              <a:rPr lang="de-DE" sz="1400" dirty="0">
                <a:latin typeface="+mn-lt"/>
              </a:rPr>
              <a:t>oder Vorgabe durch die Behörden</a:t>
            </a:r>
          </a:p>
        </p:txBody>
      </p:sp>
      <p:sp>
        <p:nvSpPr>
          <p:cNvPr id="11" name="Textfeld 10">
            <a:extLst>
              <a:ext uri="{FF2B5EF4-FFF2-40B4-BE49-F238E27FC236}">
                <a16:creationId xmlns:a16="http://schemas.microsoft.com/office/drawing/2014/main" id="{1DF76A66-1C8F-4D37-8EDC-BD764E13E6AC}"/>
              </a:ext>
            </a:extLst>
          </p:cNvPr>
          <p:cNvSpPr txBox="1"/>
          <p:nvPr/>
        </p:nvSpPr>
        <p:spPr>
          <a:xfrm>
            <a:off x="744690" y="6355655"/>
            <a:ext cx="8266337" cy="30777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de-DE" sz="1400" dirty="0">
                <a:latin typeface="+mn-lt"/>
              </a:rPr>
              <a:t>Beurteilung für die Betriebsart anhand des Beurteilungspegels im maßgeblichen Immissionsort</a:t>
            </a:r>
          </a:p>
        </p:txBody>
      </p:sp>
      <p:sp>
        <p:nvSpPr>
          <p:cNvPr id="12" name="Textfeld 11">
            <a:extLst>
              <a:ext uri="{FF2B5EF4-FFF2-40B4-BE49-F238E27FC236}">
                <a16:creationId xmlns:a16="http://schemas.microsoft.com/office/drawing/2014/main" id="{6ED0FD02-C814-4359-915B-B68CAB76A75F}"/>
              </a:ext>
            </a:extLst>
          </p:cNvPr>
          <p:cNvSpPr txBox="1"/>
          <p:nvPr/>
        </p:nvSpPr>
        <p:spPr>
          <a:xfrm>
            <a:off x="728419" y="1920152"/>
            <a:ext cx="8305800" cy="30777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de-DE" sz="1400" dirty="0">
                <a:latin typeface="+mn-lt"/>
              </a:rPr>
              <a:t>Gegebenenfalls Einführung von Zuschlägen für das Geräusch </a:t>
            </a:r>
          </a:p>
        </p:txBody>
      </p:sp>
      <p:sp>
        <p:nvSpPr>
          <p:cNvPr id="13" name="Textfeld 12">
            <a:extLst>
              <a:ext uri="{FF2B5EF4-FFF2-40B4-BE49-F238E27FC236}">
                <a16:creationId xmlns:a16="http://schemas.microsoft.com/office/drawing/2014/main" id="{70D33977-0181-4392-98C1-981DF78C9A35}"/>
              </a:ext>
            </a:extLst>
          </p:cNvPr>
          <p:cNvSpPr txBox="1"/>
          <p:nvPr/>
        </p:nvSpPr>
        <p:spPr>
          <a:xfrm>
            <a:off x="728419" y="4516959"/>
            <a:ext cx="3583983"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de-DE" sz="1400" dirty="0">
                <a:latin typeface="+mn-lt"/>
              </a:rPr>
              <a:t>Bestimmung des </a:t>
            </a:r>
            <a:r>
              <a:rPr lang="de-DE" sz="1400" dirty="0" err="1">
                <a:latin typeface="+mn-lt"/>
              </a:rPr>
              <a:t>C</a:t>
            </a:r>
            <a:r>
              <a:rPr lang="de-DE" sz="1400" baseline="-25000" dirty="0" err="1">
                <a:latin typeface="+mn-lt"/>
              </a:rPr>
              <a:t>met</a:t>
            </a:r>
            <a:r>
              <a:rPr lang="de-DE" sz="1400" baseline="-25000" dirty="0">
                <a:latin typeface="+mn-lt"/>
              </a:rPr>
              <a:t> </a:t>
            </a:r>
            <a:r>
              <a:rPr lang="de-DE" sz="1400" dirty="0">
                <a:latin typeface="+mn-lt"/>
              </a:rPr>
              <a:t>für die Ausbreitung</a:t>
            </a:r>
            <a:br>
              <a:rPr lang="de-DE" sz="1400" dirty="0">
                <a:latin typeface="+mn-lt"/>
              </a:rPr>
            </a:br>
            <a:r>
              <a:rPr lang="de-DE" sz="1400" dirty="0">
                <a:latin typeface="+mn-lt"/>
              </a:rPr>
              <a:t>vom Quellort zum Immissionsort</a:t>
            </a:r>
          </a:p>
        </p:txBody>
      </p:sp>
      <p:sp>
        <p:nvSpPr>
          <p:cNvPr id="14" name="Textfeld 13">
            <a:extLst>
              <a:ext uri="{FF2B5EF4-FFF2-40B4-BE49-F238E27FC236}">
                <a16:creationId xmlns:a16="http://schemas.microsoft.com/office/drawing/2014/main" id="{12B11D5F-805C-43A5-823E-BDDD18D70A7D}"/>
              </a:ext>
            </a:extLst>
          </p:cNvPr>
          <p:cNvSpPr txBox="1"/>
          <p:nvPr/>
        </p:nvSpPr>
        <p:spPr>
          <a:xfrm>
            <a:off x="728419" y="5748690"/>
            <a:ext cx="8305800" cy="30777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de-DE" sz="1400" dirty="0">
                <a:latin typeface="+mn-lt"/>
              </a:rPr>
              <a:t>Berechnung des Beurteilungspegels in jedem maßgeblichen Immissionsort für alle Beurteilungszeiten</a:t>
            </a:r>
          </a:p>
        </p:txBody>
      </p:sp>
      <p:sp>
        <p:nvSpPr>
          <p:cNvPr id="15" name="Textfeld 14">
            <a:extLst>
              <a:ext uri="{FF2B5EF4-FFF2-40B4-BE49-F238E27FC236}">
                <a16:creationId xmlns:a16="http://schemas.microsoft.com/office/drawing/2014/main" id="{3930F69C-E9CF-4E33-BD3E-0160C4EFE54B}"/>
              </a:ext>
            </a:extLst>
          </p:cNvPr>
          <p:cNvSpPr txBox="1"/>
          <p:nvPr/>
        </p:nvSpPr>
        <p:spPr>
          <a:xfrm>
            <a:off x="5373504" y="4882928"/>
            <a:ext cx="3551438"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de-DE" sz="1400" dirty="0">
                <a:latin typeface="+mn-lt"/>
              </a:rPr>
              <a:t>Bestimmung des </a:t>
            </a:r>
          </a:p>
          <a:p>
            <a:pPr algn="ctr"/>
            <a:r>
              <a:rPr lang="de-DE" sz="1400" dirty="0">
                <a:latin typeface="+mn-lt"/>
              </a:rPr>
              <a:t>maßgeblichen Immissionsortes</a:t>
            </a:r>
          </a:p>
        </p:txBody>
      </p:sp>
      <p:sp>
        <p:nvSpPr>
          <p:cNvPr id="17" name="Textfeld 16">
            <a:extLst>
              <a:ext uri="{FF2B5EF4-FFF2-40B4-BE49-F238E27FC236}">
                <a16:creationId xmlns:a16="http://schemas.microsoft.com/office/drawing/2014/main" id="{A57F93C0-6FCB-4BF9-ACF2-D28A933E304A}"/>
              </a:ext>
            </a:extLst>
          </p:cNvPr>
          <p:cNvSpPr txBox="1"/>
          <p:nvPr/>
        </p:nvSpPr>
        <p:spPr>
          <a:xfrm>
            <a:off x="5373504" y="2550964"/>
            <a:ext cx="3551439"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de-DE" sz="1400" dirty="0">
                <a:latin typeface="+mn-lt"/>
              </a:rPr>
              <a:t>Bestimmung des </a:t>
            </a:r>
            <a:r>
              <a:rPr lang="de-DE" sz="1400" dirty="0" err="1">
                <a:latin typeface="+mn-lt"/>
              </a:rPr>
              <a:t>C</a:t>
            </a:r>
            <a:r>
              <a:rPr lang="de-DE" sz="1400" baseline="-25000" dirty="0" err="1">
                <a:latin typeface="+mn-lt"/>
              </a:rPr>
              <a:t>met</a:t>
            </a:r>
            <a:r>
              <a:rPr lang="de-DE" sz="1400" baseline="-25000" dirty="0">
                <a:latin typeface="+mn-lt"/>
              </a:rPr>
              <a:t> </a:t>
            </a:r>
            <a:r>
              <a:rPr lang="de-DE" sz="1400" dirty="0">
                <a:latin typeface="+mn-lt"/>
              </a:rPr>
              <a:t>für die Ausbreitung</a:t>
            </a:r>
            <a:br>
              <a:rPr lang="de-DE" sz="1400" dirty="0">
                <a:latin typeface="+mn-lt"/>
              </a:rPr>
            </a:br>
            <a:r>
              <a:rPr lang="de-DE" sz="1400" dirty="0">
                <a:latin typeface="+mn-lt"/>
              </a:rPr>
              <a:t>vom Quellort zum Immissionsort</a:t>
            </a:r>
          </a:p>
        </p:txBody>
      </p:sp>
      <p:sp>
        <p:nvSpPr>
          <p:cNvPr id="18" name="Textfeld 17">
            <a:extLst>
              <a:ext uri="{FF2B5EF4-FFF2-40B4-BE49-F238E27FC236}">
                <a16:creationId xmlns:a16="http://schemas.microsoft.com/office/drawing/2014/main" id="{E8FD25B9-D6D7-4794-8102-D88F8CA52D94}"/>
              </a:ext>
            </a:extLst>
          </p:cNvPr>
          <p:cNvSpPr txBox="1"/>
          <p:nvPr/>
        </p:nvSpPr>
        <p:spPr>
          <a:xfrm>
            <a:off x="5373504" y="3400100"/>
            <a:ext cx="3551438"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de-DE" sz="1400" dirty="0">
                <a:latin typeface="+mn-lt"/>
              </a:rPr>
              <a:t>Ermittlung der Flächen in der Nachbarschaft mit Gebietszuweisung</a:t>
            </a:r>
          </a:p>
        </p:txBody>
      </p:sp>
      <p:sp>
        <p:nvSpPr>
          <p:cNvPr id="19" name="Textfeld 18">
            <a:extLst>
              <a:ext uri="{FF2B5EF4-FFF2-40B4-BE49-F238E27FC236}">
                <a16:creationId xmlns:a16="http://schemas.microsoft.com/office/drawing/2014/main" id="{CABF189B-71FD-4B39-B83B-2BB81F8E6366}"/>
              </a:ext>
            </a:extLst>
          </p:cNvPr>
          <p:cNvSpPr txBox="1"/>
          <p:nvPr/>
        </p:nvSpPr>
        <p:spPr>
          <a:xfrm>
            <a:off x="5373504" y="4249236"/>
            <a:ext cx="3551438"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de-DE" sz="1400" dirty="0">
                <a:latin typeface="+mn-lt"/>
              </a:rPr>
              <a:t>Bestimmung des Einwirkungsbereichs</a:t>
            </a:r>
          </a:p>
        </p:txBody>
      </p:sp>
      <p:sp>
        <p:nvSpPr>
          <p:cNvPr id="3" name="Pfeil: nach unten 2">
            <a:extLst>
              <a:ext uri="{FF2B5EF4-FFF2-40B4-BE49-F238E27FC236}">
                <a16:creationId xmlns:a16="http://schemas.microsoft.com/office/drawing/2014/main" id="{03A693D0-A396-47CE-923B-DF7D785ABA19}"/>
              </a:ext>
            </a:extLst>
          </p:cNvPr>
          <p:cNvSpPr/>
          <p:nvPr/>
        </p:nvSpPr>
        <p:spPr bwMode="auto">
          <a:xfrm>
            <a:off x="4572000" y="1666322"/>
            <a:ext cx="151108" cy="214852"/>
          </a:xfrm>
          <a:prstGeom prst="downArrow">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0" name="Pfeil: nach unten 19">
            <a:extLst>
              <a:ext uri="{FF2B5EF4-FFF2-40B4-BE49-F238E27FC236}">
                <a16:creationId xmlns:a16="http://schemas.microsoft.com/office/drawing/2014/main" id="{853BDB9E-1C88-4597-8CF0-CDE4AAEC3EA5}"/>
              </a:ext>
            </a:extLst>
          </p:cNvPr>
          <p:cNvSpPr/>
          <p:nvPr/>
        </p:nvSpPr>
        <p:spPr bwMode="auto">
          <a:xfrm>
            <a:off x="2444856" y="2277792"/>
            <a:ext cx="151108" cy="214852"/>
          </a:xfrm>
          <a:prstGeom prst="downArrow">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1" name="Pfeil: nach unten 20">
            <a:extLst>
              <a:ext uri="{FF2B5EF4-FFF2-40B4-BE49-F238E27FC236}">
                <a16:creationId xmlns:a16="http://schemas.microsoft.com/office/drawing/2014/main" id="{1F0DCA79-5F9B-45D5-9DEA-6E8A88BA85A4}"/>
              </a:ext>
            </a:extLst>
          </p:cNvPr>
          <p:cNvSpPr/>
          <p:nvPr/>
        </p:nvSpPr>
        <p:spPr bwMode="auto">
          <a:xfrm>
            <a:off x="2444856" y="3356721"/>
            <a:ext cx="151108" cy="214852"/>
          </a:xfrm>
          <a:prstGeom prst="downArrow">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2" name="Pfeil: nach unten 21">
            <a:extLst>
              <a:ext uri="{FF2B5EF4-FFF2-40B4-BE49-F238E27FC236}">
                <a16:creationId xmlns:a16="http://schemas.microsoft.com/office/drawing/2014/main" id="{18A612DA-3DCD-456B-9501-F892EB9F7321}"/>
              </a:ext>
            </a:extLst>
          </p:cNvPr>
          <p:cNvSpPr/>
          <p:nvPr/>
        </p:nvSpPr>
        <p:spPr bwMode="auto">
          <a:xfrm>
            <a:off x="2444856" y="4227716"/>
            <a:ext cx="151108" cy="214852"/>
          </a:xfrm>
          <a:prstGeom prst="downArrow">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3" name="Pfeil: nach unten 22">
            <a:extLst>
              <a:ext uri="{FF2B5EF4-FFF2-40B4-BE49-F238E27FC236}">
                <a16:creationId xmlns:a16="http://schemas.microsoft.com/office/drawing/2014/main" id="{A25AF59F-0189-42AD-8010-2E910E7C1969}"/>
              </a:ext>
            </a:extLst>
          </p:cNvPr>
          <p:cNvSpPr/>
          <p:nvPr/>
        </p:nvSpPr>
        <p:spPr bwMode="auto">
          <a:xfrm>
            <a:off x="7073669" y="2280580"/>
            <a:ext cx="151108" cy="214852"/>
          </a:xfrm>
          <a:prstGeom prst="downArrow">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4" name="Pfeil: nach unten 23">
            <a:extLst>
              <a:ext uri="{FF2B5EF4-FFF2-40B4-BE49-F238E27FC236}">
                <a16:creationId xmlns:a16="http://schemas.microsoft.com/office/drawing/2014/main" id="{E8B97586-201B-457F-8455-E4D288EB8EC0}"/>
              </a:ext>
            </a:extLst>
          </p:cNvPr>
          <p:cNvSpPr/>
          <p:nvPr/>
        </p:nvSpPr>
        <p:spPr bwMode="auto">
          <a:xfrm>
            <a:off x="7073669" y="3129716"/>
            <a:ext cx="151108" cy="214852"/>
          </a:xfrm>
          <a:prstGeom prst="downArrow">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5" name="Pfeil: nach unten 24">
            <a:extLst>
              <a:ext uri="{FF2B5EF4-FFF2-40B4-BE49-F238E27FC236}">
                <a16:creationId xmlns:a16="http://schemas.microsoft.com/office/drawing/2014/main" id="{05049FB6-FD86-4698-9759-B6E17EFDB4F5}"/>
              </a:ext>
            </a:extLst>
          </p:cNvPr>
          <p:cNvSpPr/>
          <p:nvPr/>
        </p:nvSpPr>
        <p:spPr bwMode="auto">
          <a:xfrm>
            <a:off x="7073669" y="3978852"/>
            <a:ext cx="151108" cy="214852"/>
          </a:xfrm>
          <a:prstGeom prst="downArrow">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6" name="Pfeil: nach unten 25">
            <a:extLst>
              <a:ext uri="{FF2B5EF4-FFF2-40B4-BE49-F238E27FC236}">
                <a16:creationId xmlns:a16="http://schemas.microsoft.com/office/drawing/2014/main" id="{88F2EF9A-CD1A-404E-9FDE-C564BE2D3043}"/>
              </a:ext>
            </a:extLst>
          </p:cNvPr>
          <p:cNvSpPr/>
          <p:nvPr/>
        </p:nvSpPr>
        <p:spPr bwMode="auto">
          <a:xfrm>
            <a:off x="7073669" y="4612545"/>
            <a:ext cx="151108" cy="214852"/>
          </a:xfrm>
          <a:prstGeom prst="downArrow">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7" name="Pfeil: nach unten 26">
            <a:extLst>
              <a:ext uri="{FF2B5EF4-FFF2-40B4-BE49-F238E27FC236}">
                <a16:creationId xmlns:a16="http://schemas.microsoft.com/office/drawing/2014/main" id="{C5238CAC-1A6B-4218-A4C0-C95DFA0C006E}"/>
              </a:ext>
            </a:extLst>
          </p:cNvPr>
          <p:cNvSpPr/>
          <p:nvPr/>
        </p:nvSpPr>
        <p:spPr bwMode="auto">
          <a:xfrm>
            <a:off x="4686005" y="6098635"/>
            <a:ext cx="151108" cy="214852"/>
          </a:xfrm>
          <a:prstGeom prst="downArrow">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8" name="Pfeil: nach unten 27">
            <a:extLst>
              <a:ext uri="{FF2B5EF4-FFF2-40B4-BE49-F238E27FC236}">
                <a16:creationId xmlns:a16="http://schemas.microsoft.com/office/drawing/2014/main" id="{55B0EFFD-8AFA-413E-A878-D187A658F04A}"/>
              </a:ext>
            </a:extLst>
          </p:cNvPr>
          <p:cNvSpPr/>
          <p:nvPr/>
        </p:nvSpPr>
        <p:spPr bwMode="auto">
          <a:xfrm>
            <a:off x="7073669" y="5476530"/>
            <a:ext cx="151108" cy="214852"/>
          </a:xfrm>
          <a:prstGeom prst="downArrow">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9" name="Pfeil: nach unten 28">
            <a:extLst>
              <a:ext uri="{FF2B5EF4-FFF2-40B4-BE49-F238E27FC236}">
                <a16:creationId xmlns:a16="http://schemas.microsoft.com/office/drawing/2014/main" id="{EB6D7221-2D29-4EED-B62D-54C350DD2C2A}"/>
              </a:ext>
            </a:extLst>
          </p:cNvPr>
          <p:cNvSpPr/>
          <p:nvPr/>
        </p:nvSpPr>
        <p:spPr bwMode="auto">
          <a:xfrm>
            <a:off x="2444856" y="5119154"/>
            <a:ext cx="151108" cy="570158"/>
          </a:xfrm>
          <a:prstGeom prst="downArrow">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32" name="Textfeld 31">
            <a:extLst>
              <a:ext uri="{FF2B5EF4-FFF2-40B4-BE49-F238E27FC236}">
                <a16:creationId xmlns:a16="http://schemas.microsoft.com/office/drawing/2014/main" id="{191AAED5-AD53-4911-8BBF-0A1B14B06422}"/>
              </a:ext>
            </a:extLst>
          </p:cNvPr>
          <p:cNvSpPr txBox="1"/>
          <p:nvPr/>
        </p:nvSpPr>
        <p:spPr>
          <a:xfrm>
            <a:off x="4942617" y="2277792"/>
            <a:ext cx="430887" cy="3538602"/>
          </a:xfrm>
          <a:prstGeom prst="rect">
            <a:avLst/>
          </a:prstGeom>
          <a:noFill/>
        </p:spPr>
        <p:txBody>
          <a:bodyPr vert="vert270" wrap="square" rtlCol="0">
            <a:spAutoFit/>
          </a:bodyPr>
          <a:lstStyle/>
          <a:p>
            <a:pPr algn="ctr"/>
            <a:r>
              <a:rPr lang="de-DE" sz="1600" dirty="0">
                <a:latin typeface="+mn-lt"/>
              </a:rPr>
              <a:t>ermessensfrei nach TA Lärm</a:t>
            </a:r>
          </a:p>
        </p:txBody>
      </p:sp>
      <p:sp>
        <p:nvSpPr>
          <p:cNvPr id="33" name="Textfeld 32">
            <a:extLst>
              <a:ext uri="{FF2B5EF4-FFF2-40B4-BE49-F238E27FC236}">
                <a16:creationId xmlns:a16="http://schemas.microsoft.com/office/drawing/2014/main" id="{26DB0A34-0E72-4961-8A60-6B46AA6ECE72}"/>
              </a:ext>
            </a:extLst>
          </p:cNvPr>
          <p:cNvSpPr txBox="1"/>
          <p:nvPr/>
        </p:nvSpPr>
        <p:spPr>
          <a:xfrm>
            <a:off x="4339507" y="2227929"/>
            <a:ext cx="430887" cy="3538602"/>
          </a:xfrm>
          <a:prstGeom prst="rect">
            <a:avLst/>
          </a:prstGeom>
          <a:noFill/>
        </p:spPr>
        <p:txBody>
          <a:bodyPr vert="vert" wrap="square" rtlCol="0">
            <a:spAutoFit/>
          </a:bodyPr>
          <a:lstStyle/>
          <a:p>
            <a:pPr algn="ctr"/>
            <a:r>
              <a:rPr lang="de-DE" sz="1600" dirty="0">
                <a:solidFill>
                  <a:srgbClr val="C00000"/>
                </a:solidFill>
                <a:latin typeface="+mn-lt"/>
              </a:rPr>
              <a:t>Erfahrung, behördliches Ermessen</a:t>
            </a:r>
          </a:p>
        </p:txBody>
      </p:sp>
      <p:sp>
        <p:nvSpPr>
          <p:cNvPr id="34" name="Text Box 4">
            <a:extLst>
              <a:ext uri="{FF2B5EF4-FFF2-40B4-BE49-F238E27FC236}">
                <a16:creationId xmlns:a16="http://schemas.microsoft.com/office/drawing/2014/main" id="{FC44C55C-FFEC-45BB-9E83-37D9AA7490A5}"/>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Der Weg zur Beurteilung</a:t>
            </a:r>
          </a:p>
        </p:txBody>
      </p:sp>
      <p:pic>
        <p:nvPicPr>
          <p:cNvPr id="6" name="Aufgezeichneter Sound">
            <a:hlinkClick r:id="" action="ppaction://media"/>
            <a:extLst>
              <a:ext uri="{FF2B5EF4-FFF2-40B4-BE49-F238E27FC236}">
                <a16:creationId xmlns:a16="http://schemas.microsoft.com/office/drawing/2014/main" id="{9534D44D-8B52-4A05-8559-F5C4E0FBC3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9805" y="1005667"/>
            <a:ext cx="406400" cy="406400"/>
          </a:xfrm>
          <a:prstGeom prst="rect">
            <a:avLst/>
          </a:prstGeom>
        </p:spPr>
      </p:pic>
      <p:pic>
        <p:nvPicPr>
          <p:cNvPr id="8" name="Aufgezeichneter Sound">
            <a:hlinkClick r:id="" action="ppaction://media"/>
            <a:extLst>
              <a:ext uri="{FF2B5EF4-FFF2-40B4-BE49-F238E27FC236}">
                <a16:creationId xmlns:a16="http://schemas.microsoft.com/office/drawing/2014/main" id="{E8F1A7FC-00A2-4015-97C0-0FC89EBF283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49805" y="542924"/>
            <a:ext cx="406400" cy="406400"/>
          </a:xfrm>
          <a:prstGeom prst="rect">
            <a:avLst/>
          </a:prstGeom>
        </p:spPr>
      </p:pic>
    </p:spTree>
    <p:extLst>
      <p:ext uri="{BB962C8B-B14F-4D97-AF65-F5344CB8AC3E}">
        <p14:creationId xmlns:p14="http://schemas.microsoft.com/office/powerpoint/2010/main" val="52472384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4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6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BCA40-84B1-497D-8DB2-D4DF9246579F}"/>
              </a:ext>
            </a:extLst>
          </p:cNvPr>
          <p:cNvSpPr>
            <a:spLocks noGrp="1"/>
          </p:cNvSpPr>
          <p:nvPr>
            <p:ph type="title"/>
          </p:nvPr>
        </p:nvSpPr>
        <p:spPr/>
        <p:txBody>
          <a:bodyPr/>
          <a:lstStyle/>
          <a:p>
            <a:r>
              <a:rPr lang="de-DE" dirty="0"/>
              <a:t>Diskussion der Wege</a:t>
            </a:r>
            <a:br>
              <a:rPr lang="de-DE" dirty="0"/>
            </a:br>
            <a:r>
              <a:rPr lang="de-DE" sz="1600" dirty="0"/>
              <a:t>für eine bestimmungsgemäße Betriebsart einer Anlage</a:t>
            </a:r>
            <a:endParaRPr lang="de-DE" dirty="0"/>
          </a:p>
        </p:txBody>
      </p:sp>
      <p:sp>
        <p:nvSpPr>
          <p:cNvPr id="4" name="Fußzeilenplatzhalter 3">
            <a:extLst>
              <a:ext uri="{FF2B5EF4-FFF2-40B4-BE49-F238E27FC236}">
                <a16:creationId xmlns:a16="http://schemas.microsoft.com/office/drawing/2014/main" id="{D17D3279-389E-4221-B47B-3C4BAAD82E92}"/>
              </a:ext>
            </a:extLst>
          </p:cNvPr>
          <p:cNvSpPr>
            <a:spLocks noGrp="1"/>
          </p:cNvSpPr>
          <p:nvPr>
            <p:ph type="ftr" sz="quarter" idx="13"/>
          </p:nvPr>
        </p:nvSpPr>
        <p:spPr/>
        <p:txBody>
          <a:bodyPr/>
          <a:lstStyle/>
          <a:p>
            <a:r>
              <a:rPr lang="de-DE"/>
              <a:t>Zum Einwirkungsbereich der TA Lärm, DAGA 2021, Wien</a:t>
            </a:r>
            <a:endParaRPr lang="de-DE" dirty="0"/>
          </a:p>
        </p:txBody>
      </p:sp>
      <p:sp>
        <p:nvSpPr>
          <p:cNvPr id="5" name="Textfeld 4">
            <a:extLst>
              <a:ext uri="{FF2B5EF4-FFF2-40B4-BE49-F238E27FC236}">
                <a16:creationId xmlns:a16="http://schemas.microsoft.com/office/drawing/2014/main" id="{A48AA7CE-8C11-49B9-80F6-A87DD4FFDEE6}"/>
              </a:ext>
            </a:extLst>
          </p:cNvPr>
          <p:cNvSpPr txBox="1"/>
          <p:nvPr/>
        </p:nvSpPr>
        <p:spPr>
          <a:xfrm>
            <a:off x="728420" y="1310132"/>
            <a:ext cx="8305800" cy="30777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de-DE" sz="1400" dirty="0">
                <a:latin typeface="+mn-lt"/>
              </a:rPr>
              <a:t>Ermittlung der Parameter der Quelle für die Ausbreitungsrechnung</a:t>
            </a:r>
          </a:p>
        </p:txBody>
      </p:sp>
      <p:sp>
        <p:nvSpPr>
          <p:cNvPr id="7" name="Textfeld 6">
            <a:extLst>
              <a:ext uri="{FF2B5EF4-FFF2-40B4-BE49-F238E27FC236}">
                <a16:creationId xmlns:a16="http://schemas.microsoft.com/office/drawing/2014/main" id="{AB6FBA03-DED6-45FB-A039-42BB0070DF89}"/>
              </a:ext>
            </a:extLst>
          </p:cNvPr>
          <p:cNvSpPr txBox="1"/>
          <p:nvPr/>
        </p:nvSpPr>
        <p:spPr>
          <a:xfrm>
            <a:off x="728419" y="3630635"/>
            <a:ext cx="3583983"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de-DE" sz="1400" dirty="0">
                <a:latin typeface="+mn-lt"/>
              </a:rPr>
              <a:t>Bestimmung des </a:t>
            </a:r>
            <a:r>
              <a:rPr lang="de-DE" sz="1400" dirty="0" err="1">
                <a:latin typeface="+mn-lt"/>
              </a:rPr>
              <a:t>L</a:t>
            </a:r>
            <a:r>
              <a:rPr lang="de-DE" sz="1400" baseline="-25000" dirty="0" err="1">
                <a:latin typeface="+mn-lt"/>
              </a:rPr>
              <a:t>Aeq</a:t>
            </a:r>
            <a:r>
              <a:rPr lang="de-DE" sz="1400" dirty="0">
                <a:latin typeface="+mn-lt"/>
              </a:rPr>
              <a:t> </a:t>
            </a:r>
            <a:r>
              <a:rPr lang="de-DE" sz="1400">
                <a:latin typeface="+mn-lt"/>
              </a:rPr>
              <a:t>im (in </a:t>
            </a:r>
            <a:r>
              <a:rPr lang="de-DE" sz="1400" dirty="0">
                <a:latin typeface="+mn-lt"/>
              </a:rPr>
              <a:t>den)</a:t>
            </a:r>
          </a:p>
          <a:p>
            <a:pPr algn="ctr"/>
            <a:r>
              <a:rPr lang="de-DE" sz="1400">
                <a:latin typeface="+mn-lt"/>
              </a:rPr>
              <a:t>Immissionsort(en</a:t>
            </a:r>
            <a:r>
              <a:rPr lang="de-DE" sz="1400" dirty="0">
                <a:latin typeface="+mn-lt"/>
              </a:rPr>
              <a:t>)</a:t>
            </a:r>
          </a:p>
        </p:txBody>
      </p:sp>
      <p:sp>
        <p:nvSpPr>
          <p:cNvPr id="10" name="Textfeld 9">
            <a:extLst>
              <a:ext uri="{FF2B5EF4-FFF2-40B4-BE49-F238E27FC236}">
                <a16:creationId xmlns:a16="http://schemas.microsoft.com/office/drawing/2014/main" id="{8E74655B-0AD9-4D2F-A70A-B57690FD46C3}"/>
              </a:ext>
            </a:extLst>
          </p:cNvPr>
          <p:cNvSpPr txBox="1"/>
          <p:nvPr/>
        </p:nvSpPr>
        <p:spPr>
          <a:xfrm>
            <a:off x="744691" y="2547370"/>
            <a:ext cx="3551439" cy="7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de-DE" sz="1400">
                <a:latin typeface="+mn-lt"/>
              </a:rPr>
              <a:t>Festlegung des(der</a:t>
            </a:r>
            <a:r>
              <a:rPr lang="de-DE" sz="1400" dirty="0">
                <a:latin typeface="+mn-lt"/>
              </a:rPr>
              <a:t>) maßgeblichen</a:t>
            </a:r>
            <a:br>
              <a:rPr lang="de-DE" sz="1400">
                <a:latin typeface="+mn-lt"/>
              </a:rPr>
            </a:br>
            <a:r>
              <a:rPr lang="de-DE" sz="1400">
                <a:latin typeface="+mn-lt"/>
              </a:rPr>
              <a:t>Immissionsortes(e</a:t>
            </a:r>
            <a:r>
              <a:rPr lang="de-DE" sz="1400" dirty="0">
                <a:latin typeface="+mn-lt"/>
              </a:rPr>
              <a:t>) oder Vorgabe</a:t>
            </a:r>
          </a:p>
          <a:p>
            <a:pPr algn="ctr"/>
            <a:r>
              <a:rPr lang="de-DE" sz="1400" dirty="0">
                <a:latin typeface="+mn-lt"/>
              </a:rPr>
              <a:t>durch die Behörden</a:t>
            </a:r>
          </a:p>
        </p:txBody>
      </p:sp>
      <p:sp>
        <p:nvSpPr>
          <p:cNvPr id="11" name="Textfeld 10">
            <a:extLst>
              <a:ext uri="{FF2B5EF4-FFF2-40B4-BE49-F238E27FC236}">
                <a16:creationId xmlns:a16="http://schemas.microsoft.com/office/drawing/2014/main" id="{1DF76A66-1C8F-4D37-8EDC-BD764E13E6AC}"/>
              </a:ext>
            </a:extLst>
          </p:cNvPr>
          <p:cNvSpPr txBox="1"/>
          <p:nvPr/>
        </p:nvSpPr>
        <p:spPr>
          <a:xfrm>
            <a:off x="744690" y="6355655"/>
            <a:ext cx="8266337" cy="30777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de-DE" sz="1400" dirty="0">
                <a:latin typeface="+mn-lt"/>
              </a:rPr>
              <a:t>Beurteilung für die Betriebsart anhand des Beurteilungspegels im maßgeblichen Immissionsort</a:t>
            </a:r>
          </a:p>
        </p:txBody>
      </p:sp>
      <p:sp>
        <p:nvSpPr>
          <p:cNvPr id="12" name="Textfeld 11">
            <a:extLst>
              <a:ext uri="{FF2B5EF4-FFF2-40B4-BE49-F238E27FC236}">
                <a16:creationId xmlns:a16="http://schemas.microsoft.com/office/drawing/2014/main" id="{6ED0FD02-C814-4359-915B-B68CAB76A75F}"/>
              </a:ext>
            </a:extLst>
          </p:cNvPr>
          <p:cNvSpPr txBox="1"/>
          <p:nvPr/>
        </p:nvSpPr>
        <p:spPr>
          <a:xfrm>
            <a:off x="728419" y="1920152"/>
            <a:ext cx="8305800" cy="30777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de-DE" sz="1400" dirty="0">
                <a:latin typeface="+mn-lt"/>
              </a:rPr>
              <a:t>Gegebenenfalls Einführung von Zuschlägen für das Geräusch </a:t>
            </a:r>
          </a:p>
        </p:txBody>
      </p:sp>
      <p:sp>
        <p:nvSpPr>
          <p:cNvPr id="13" name="Textfeld 12">
            <a:extLst>
              <a:ext uri="{FF2B5EF4-FFF2-40B4-BE49-F238E27FC236}">
                <a16:creationId xmlns:a16="http://schemas.microsoft.com/office/drawing/2014/main" id="{70D33977-0181-4392-98C1-981DF78C9A35}"/>
              </a:ext>
            </a:extLst>
          </p:cNvPr>
          <p:cNvSpPr txBox="1"/>
          <p:nvPr/>
        </p:nvSpPr>
        <p:spPr>
          <a:xfrm>
            <a:off x="728419" y="4516959"/>
            <a:ext cx="3583983"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de-DE" sz="1400" dirty="0">
                <a:latin typeface="+mn-lt"/>
              </a:rPr>
              <a:t>Bestimmung des </a:t>
            </a:r>
            <a:r>
              <a:rPr lang="de-DE" sz="1400" dirty="0" err="1">
                <a:latin typeface="+mn-lt"/>
              </a:rPr>
              <a:t>C</a:t>
            </a:r>
            <a:r>
              <a:rPr lang="de-DE" sz="1400" baseline="-25000" dirty="0" err="1">
                <a:latin typeface="+mn-lt"/>
              </a:rPr>
              <a:t>met</a:t>
            </a:r>
            <a:r>
              <a:rPr lang="de-DE" sz="1400" baseline="-25000" dirty="0">
                <a:latin typeface="+mn-lt"/>
              </a:rPr>
              <a:t> </a:t>
            </a:r>
            <a:r>
              <a:rPr lang="de-DE" sz="1400" dirty="0">
                <a:latin typeface="+mn-lt"/>
              </a:rPr>
              <a:t>für die Ausbreitung</a:t>
            </a:r>
            <a:br>
              <a:rPr lang="de-DE" sz="1400" dirty="0">
                <a:latin typeface="+mn-lt"/>
              </a:rPr>
            </a:br>
            <a:r>
              <a:rPr lang="de-DE" sz="1400" dirty="0">
                <a:latin typeface="+mn-lt"/>
              </a:rPr>
              <a:t>vom Quellort zum Immissionsort</a:t>
            </a:r>
          </a:p>
        </p:txBody>
      </p:sp>
      <p:sp>
        <p:nvSpPr>
          <p:cNvPr id="14" name="Textfeld 13">
            <a:extLst>
              <a:ext uri="{FF2B5EF4-FFF2-40B4-BE49-F238E27FC236}">
                <a16:creationId xmlns:a16="http://schemas.microsoft.com/office/drawing/2014/main" id="{12B11D5F-805C-43A5-823E-BDDD18D70A7D}"/>
              </a:ext>
            </a:extLst>
          </p:cNvPr>
          <p:cNvSpPr txBox="1"/>
          <p:nvPr/>
        </p:nvSpPr>
        <p:spPr>
          <a:xfrm>
            <a:off x="728419" y="5748690"/>
            <a:ext cx="8305800" cy="30777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de-DE" sz="1400" dirty="0">
                <a:latin typeface="+mn-lt"/>
              </a:rPr>
              <a:t>Berechnung des Beurteilungspegels in jedem maßgeblichen Immissionsort für alle Beurteilungszeiten</a:t>
            </a:r>
          </a:p>
        </p:txBody>
      </p:sp>
      <p:sp>
        <p:nvSpPr>
          <p:cNvPr id="15" name="Textfeld 14">
            <a:extLst>
              <a:ext uri="{FF2B5EF4-FFF2-40B4-BE49-F238E27FC236}">
                <a16:creationId xmlns:a16="http://schemas.microsoft.com/office/drawing/2014/main" id="{3930F69C-E9CF-4E33-BD3E-0160C4EFE54B}"/>
              </a:ext>
            </a:extLst>
          </p:cNvPr>
          <p:cNvSpPr txBox="1"/>
          <p:nvPr/>
        </p:nvSpPr>
        <p:spPr>
          <a:xfrm>
            <a:off x="5373504" y="4882928"/>
            <a:ext cx="3551438"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de-DE" sz="1400" dirty="0">
                <a:latin typeface="+mn-lt"/>
              </a:rPr>
              <a:t>Bestimmung des </a:t>
            </a:r>
          </a:p>
          <a:p>
            <a:pPr algn="ctr"/>
            <a:r>
              <a:rPr lang="de-DE" sz="1400" dirty="0">
                <a:latin typeface="+mn-lt"/>
              </a:rPr>
              <a:t>maßgeblichen Immissionsortes</a:t>
            </a:r>
          </a:p>
        </p:txBody>
      </p:sp>
      <p:sp>
        <p:nvSpPr>
          <p:cNvPr id="17" name="Textfeld 16">
            <a:extLst>
              <a:ext uri="{FF2B5EF4-FFF2-40B4-BE49-F238E27FC236}">
                <a16:creationId xmlns:a16="http://schemas.microsoft.com/office/drawing/2014/main" id="{A57F93C0-6FCB-4BF9-ACF2-D28A933E304A}"/>
              </a:ext>
            </a:extLst>
          </p:cNvPr>
          <p:cNvSpPr txBox="1"/>
          <p:nvPr/>
        </p:nvSpPr>
        <p:spPr>
          <a:xfrm>
            <a:off x="5373504" y="2550964"/>
            <a:ext cx="3551439"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de-DE" sz="1400" dirty="0">
                <a:latin typeface="+mn-lt"/>
              </a:rPr>
              <a:t>Bestimmung des </a:t>
            </a:r>
            <a:r>
              <a:rPr lang="de-DE" sz="1400" dirty="0" err="1">
                <a:latin typeface="+mn-lt"/>
              </a:rPr>
              <a:t>C</a:t>
            </a:r>
            <a:r>
              <a:rPr lang="de-DE" sz="1400" baseline="-25000" dirty="0" err="1">
                <a:latin typeface="+mn-lt"/>
              </a:rPr>
              <a:t>met</a:t>
            </a:r>
            <a:r>
              <a:rPr lang="de-DE" sz="1400" baseline="-25000" dirty="0">
                <a:latin typeface="+mn-lt"/>
              </a:rPr>
              <a:t> </a:t>
            </a:r>
            <a:r>
              <a:rPr lang="de-DE" sz="1400" dirty="0">
                <a:latin typeface="+mn-lt"/>
              </a:rPr>
              <a:t>für die Ausbreitung</a:t>
            </a:r>
            <a:br>
              <a:rPr lang="de-DE" sz="1400" dirty="0">
                <a:latin typeface="+mn-lt"/>
              </a:rPr>
            </a:br>
            <a:r>
              <a:rPr lang="de-DE" sz="1400" dirty="0">
                <a:latin typeface="+mn-lt"/>
              </a:rPr>
              <a:t>vom Quellort zum Immissionsort</a:t>
            </a:r>
          </a:p>
        </p:txBody>
      </p:sp>
      <p:sp>
        <p:nvSpPr>
          <p:cNvPr id="18" name="Textfeld 17">
            <a:extLst>
              <a:ext uri="{FF2B5EF4-FFF2-40B4-BE49-F238E27FC236}">
                <a16:creationId xmlns:a16="http://schemas.microsoft.com/office/drawing/2014/main" id="{E8FD25B9-D6D7-4794-8102-D88F8CA52D94}"/>
              </a:ext>
            </a:extLst>
          </p:cNvPr>
          <p:cNvSpPr txBox="1"/>
          <p:nvPr/>
        </p:nvSpPr>
        <p:spPr>
          <a:xfrm>
            <a:off x="5373504" y="3400100"/>
            <a:ext cx="3551438"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de-DE" sz="1400" dirty="0">
                <a:latin typeface="+mn-lt"/>
              </a:rPr>
              <a:t>Ermittlung der Flächen in der Nachbarschaft mit Gebietszuweisung</a:t>
            </a:r>
          </a:p>
        </p:txBody>
      </p:sp>
      <p:sp>
        <p:nvSpPr>
          <p:cNvPr id="19" name="Textfeld 18">
            <a:extLst>
              <a:ext uri="{FF2B5EF4-FFF2-40B4-BE49-F238E27FC236}">
                <a16:creationId xmlns:a16="http://schemas.microsoft.com/office/drawing/2014/main" id="{CABF189B-71FD-4B39-B83B-2BB81F8E6366}"/>
              </a:ext>
            </a:extLst>
          </p:cNvPr>
          <p:cNvSpPr txBox="1"/>
          <p:nvPr/>
        </p:nvSpPr>
        <p:spPr>
          <a:xfrm>
            <a:off x="5373504" y="4249236"/>
            <a:ext cx="3551438"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de-DE" sz="1400" dirty="0">
                <a:latin typeface="+mn-lt"/>
              </a:rPr>
              <a:t>Bestimmung des Einwirkungsbereichs</a:t>
            </a:r>
          </a:p>
        </p:txBody>
      </p:sp>
      <p:sp>
        <p:nvSpPr>
          <p:cNvPr id="3" name="Pfeil: nach unten 2">
            <a:extLst>
              <a:ext uri="{FF2B5EF4-FFF2-40B4-BE49-F238E27FC236}">
                <a16:creationId xmlns:a16="http://schemas.microsoft.com/office/drawing/2014/main" id="{03A693D0-A396-47CE-923B-DF7D785ABA19}"/>
              </a:ext>
            </a:extLst>
          </p:cNvPr>
          <p:cNvSpPr/>
          <p:nvPr/>
        </p:nvSpPr>
        <p:spPr bwMode="auto">
          <a:xfrm>
            <a:off x="4572000" y="1666322"/>
            <a:ext cx="151108" cy="214852"/>
          </a:xfrm>
          <a:prstGeom prst="downArrow">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1" name="Pfeil: nach unten 20">
            <a:extLst>
              <a:ext uri="{FF2B5EF4-FFF2-40B4-BE49-F238E27FC236}">
                <a16:creationId xmlns:a16="http://schemas.microsoft.com/office/drawing/2014/main" id="{1F0DCA79-5F9B-45D5-9DEA-6E8A88BA85A4}"/>
              </a:ext>
            </a:extLst>
          </p:cNvPr>
          <p:cNvSpPr/>
          <p:nvPr/>
        </p:nvSpPr>
        <p:spPr bwMode="auto">
          <a:xfrm>
            <a:off x="2444856" y="3356721"/>
            <a:ext cx="151108" cy="214852"/>
          </a:xfrm>
          <a:prstGeom prst="downArrow">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2" name="Pfeil: nach unten 21">
            <a:extLst>
              <a:ext uri="{FF2B5EF4-FFF2-40B4-BE49-F238E27FC236}">
                <a16:creationId xmlns:a16="http://schemas.microsoft.com/office/drawing/2014/main" id="{18A612DA-3DCD-456B-9501-F892EB9F7321}"/>
              </a:ext>
            </a:extLst>
          </p:cNvPr>
          <p:cNvSpPr/>
          <p:nvPr/>
        </p:nvSpPr>
        <p:spPr bwMode="auto">
          <a:xfrm>
            <a:off x="2444856" y="4227716"/>
            <a:ext cx="151108" cy="214852"/>
          </a:xfrm>
          <a:prstGeom prst="downArrow">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3" name="Pfeil: nach unten 22">
            <a:extLst>
              <a:ext uri="{FF2B5EF4-FFF2-40B4-BE49-F238E27FC236}">
                <a16:creationId xmlns:a16="http://schemas.microsoft.com/office/drawing/2014/main" id="{A25AF59F-0189-42AD-8010-2E910E7C1969}"/>
              </a:ext>
            </a:extLst>
          </p:cNvPr>
          <p:cNvSpPr/>
          <p:nvPr/>
        </p:nvSpPr>
        <p:spPr bwMode="auto">
          <a:xfrm>
            <a:off x="7073669" y="2280580"/>
            <a:ext cx="151108" cy="214852"/>
          </a:xfrm>
          <a:prstGeom prst="downArrow">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4" name="Pfeil: nach unten 23">
            <a:extLst>
              <a:ext uri="{FF2B5EF4-FFF2-40B4-BE49-F238E27FC236}">
                <a16:creationId xmlns:a16="http://schemas.microsoft.com/office/drawing/2014/main" id="{E8B97586-201B-457F-8455-E4D288EB8EC0}"/>
              </a:ext>
            </a:extLst>
          </p:cNvPr>
          <p:cNvSpPr/>
          <p:nvPr/>
        </p:nvSpPr>
        <p:spPr bwMode="auto">
          <a:xfrm>
            <a:off x="7073669" y="3129716"/>
            <a:ext cx="151108" cy="214852"/>
          </a:xfrm>
          <a:prstGeom prst="downArrow">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5" name="Pfeil: nach unten 24">
            <a:extLst>
              <a:ext uri="{FF2B5EF4-FFF2-40B4-BE49-F238E27FC236}">
                <a16:creationId xmlns:a16="http://schemas.microsoft.com/office/drawing/2014/main" id="{05049FB6-FD86-4698-9759-B6E17EFDB4F5}"/>
              </a:ext>
            </a:extLst>
          </p:cNvPr>
          <p:cNvSpPr/>
          <p:nvPr/>
        </p:nvSpPr>
        <p:spPr bwMode="auto">
          <a:xfrm>
            <a:off x="7073669" y="3978852"/>
            <a:ext cx="151108" cy="214852"/>
          </a:xfrm>
          <a:prstGeom prst="downArrow">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6" name="Pfeil: nach unten 25">
            <a:extLst>
              <a:ext uri="{FF2B5EF4-FFF2-40B4-BE49-F238E27FC236}">
                <a16:creationId xmlns:a16="http://schemas.microsoft.com/office/drawing/2014/main" id="{88F2EF9A-CD1A-404E-9FDE-C564BE2D3043}"/>
              </a:ext>
            </a:extLst>
          </p:cNvPr>
          <p:cNvSpPr/>
          <p:nvPr/>
        </p:nvSpPr>
        <p:spPr bwMode="auto">
          <a:xfrm>
            <a:off x="7073669" y="4612545"/>
            <a:ext cx="151108" cy="214852"/>
          </a:xfrm>
          <a:prstGeom prst="downArrow">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7" name="Pfeil: nach unten 26">
            <a:extLst>
              <a:ext uri="{FF2B5EF4-FFF2-40B4-BE49-F238E27FC236}">
                <a16:creationId xmlns:a16="http://schemas.microsoft.com/office/drawing/2014/main" id="{C5238CAC-1A6B-4218-A4C0-C95DFA0C006E}"/>
              </a:ext>
            </a:extLst>
          </p:cNvPr>
          <p:cNvSpPr/>
          <p:nvPr/>
        </p:nvSpPr>
        <p:spPr bwMode="auto">
          <a:xfrm>
            <a:off x="4686005" y="6098635"/>
            <a:ext cx="151108" cy="214852"/>
          </a:xfrm>
          <a:prstGeom prst="downArrow">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8" name="Pfeil: nach unten 27">
            <a:extLst>
              <a:ext uri="{FF2B5EF4-FFF2-40B4-BE49-F238E27FC236}">
                <a16:creationId xmlns:a16="http://schemas.microsoft.com/office/drawing/2014/main" id="{55B0EFFD-8AFA-413E-A878-D187A658F04A}"/>
              </a:ext>
            </a:extLst>
          </p:cNvPr>
          <p:cNvSpPr/>
          <p:nvPr/>
        </p:nvSpPr>
        <p:spPr bwMode="auto">
          <a:xfrm>
            <a:off x="7073669" y="5476530"/>
            <a:ext cx="151108" cy="214852"/>
          </a:xfrm>
          <a:prstGeom prst="downArrow">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29" name="Pfeil: nach unten 28">
            <a:extLst>
              <a:ext uri="{FF2B5EF4-FFF2-40B4-BE49-F238E27FC236}">
                <a16:creationId xmlns:a16="http://schemas.microsoft.com/office/drawing/2014/main" id="{EB6D7221-2D29-4EED-B62D-54C350DD2C2A}"/>
              </a:ext>
            </a:extLst>
          </p:cNvPr>
          <p:cNvSpPr/>
          <p:nvPr/>
        </p:nvSpPr>
        <p:spPr bwMode="auto">
          <a:xfrm>
            <a:off x="2444856" y="5119154"/>
            <a:ext cx="151108" cy="570158"/>
          </a:xfrm>
          <a:prstGeom prst="downArrow">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32" name="Textfeld 31">
            <a:extLst>
              <a:ext uri="{FF2B5EF4-FFF2-40B4-BE49-F238E27FC236}">
                <a16:creationId xmlns:a16="http://schemas.microsoft.com/office/drawing/2014/main" id="{191AAED5-AD53-4911-8BBF-0A1B14B06422}"/>
              </a:ext>
            </a:extLst>
          </p:cNvPr>
          <p:cNvSpPr txBox="1"/>
          <p:nvPr/>
        </p:nvSpPr>
        <p:spPr>
          <a:xfrm>
            <a:off x="4942617" y="2277792"/>
            <a:ext cx="430887" cy="3538602"/>
          </a:xfrm>
          <a:prstGeom prst="rect">
            <a:avLst/>
          </a:prstGeom>
          <a:noFill/>
        </p:spPr>
        <p:txBody>
          <a:bodyPr vert="vert270" wrap="square" rtlCol="0">
            <a:spAutoFit/>
          </a:bodyPr>
          <a:lstStyle/>
          <a:p>
            <a:pPr algn="ctr"/>
            <a:r>
              <a:rPr lang="de-DE" sz="1600" dirty="0">
                <a:latin typeface="+mn-lt"/>
              </a:rPr>
              <a:t>ermessensfrei nach TA Lärm</a:t>
            </a:r>
          </a:p>
        </p:txBody>
      </p:sp>
      <p:sp>
        <p:nvSpPr>
          <p:cNvPr id="33" name="Textfeld 32">
            <a:extLst>
              <a:ext uri="{FF2B5EF4-FFF2-40B4-BE49-F238E27FC236}">
                <a16:creationId xmlns:a16="http://schemas.microsoft.com/office/drawing/2014/main" id="{26DB0A34-0E72-4961-8A60-6B46AA6ECE72}"/>
              </a:ext>
            </a:extLst>
          </p:cNvPr>
          <p:cNvSpPr txBox="1"/>
          <p:nvPr/>
        </p:nvSpPr>
        <p:spPr>
          <a:xfrm>
            <a:off x="4339507" y="2227929"/>
            <a:ext cx="430887" cy="3538602"/>
          </a:xfrm>
          <a:prstGeom prst="rect">
            <a:avLst/>
          </a:prstGeom>
          <a:noFill/>
        </p:spPr>
        <p:txBody>
          <a:bodyPr vert="vert" wrap="square" rtlCol="0">
            <a:spAutoFit/>
          </a:bodyPr>
          <a:lstStyle/>
          <a:p>
            <a:pPr algn="ctr"/>
            <a:r>
              <a:rPr lang="de-DE" sz="1600" dirty="0">
                <a:solidFill>
                  <a:srgbClr val="C00000"/>
                </a:solidFill>
                <a:latin typeface="+mn-lt"/>
              </a:rPr>
              <a:t>Erfahrung, behördliches Ermessen</a:t>
            </a:r>
          </a:p>
        </p:txBody>
      </p:sp>
      <p:sp>
        <p:nvSpPr>
          <p:cNvPr id="35" name="Text Box 4">
            <a:extLst>
              <a:ext uri="{FF2B5EF4-FFF2-40B4-BE49-F238E27FC236}">
                <a16:creationId xmlns:a16="http://schemas.microsoft.com/office/drawing/2014/main" id="{AC4F78C4-5DAF-4B43-AA69-87DE2E002E0A}"/>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Der Weg zur Beurteilung</a:t>
            </a:r>
          </a:p>
        </p:txBody>
      </p:sp>
      <p:sp>
        <p:nvSpPr>
          <p:cNvPr id="20" name="Pfeil: nach unten 19">
            <a:extLst>
              <a:ext uri="{FF2B5EF4-FFF2-40B4-BE49-F238E27FC236}">
                <a16:creationId xmlns:a16="http://schemas.microsoft.com/office/drawing/2014/main" id="{853BDB9E-1C88-4597-8CF0-CDE4AAEC3EA5}"/>
              </a:ext>
            </a:extLst>
          </p:cNvPr>
          <p:cNvSpPr/>
          <p:nvPr/>
        </p:nvSpPr>
        <p:spPr bwMode="auto">
          <a:xfrm>
            <a:off x="2444856" y="2277792"/>
            <a:ext cx="151108" cy="214852"/>
          </a:xfrm>
          <a:prstGeom prst="downArrow">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31" name="Rechteck 30">
            <a:extLst>
              <a:ext uri="{FF2B5EF4-FFF2-40B4-BE49-F238E27FC236}">
                <a16:creationId xmlns:a16="http://schemas.microsoft.com/office/drawing/2014/main" id="{2AC59411-0436-4FE3-BCE9-5199A3A56626}"/>
              </a:ext>
            </a:extLst>
          </p:cNvPr>
          <p:cNvSpPr/>
          <p:nvPr/>
        </p:nvSpPr>
        <p:spPr bwMode="auto">
          <a:xfrm>
            <a:off x="695598" y="2266907"/>
            <a:ext cx="4074796" cy="3439615"/>
          </a:xfrm>
          <a:prstGeom prst="rect">
            <a:avLst/>
          </a:prstGeom>
          <a:solidFill>
            <a:schemeClr val="accent5">
              <a:lumMod val="20000"/>
              <a:lumOff val="80000"/>
              <a:alpha val="80000"/>
            </a:schemeClr>
          </a:solidFill>
          <a:ln w="12700" cap="sq" cmpd="sng" algn="ctr">
            <a:solidFill>
              <a:schemeClr val="accent5">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9" name="Textfeld 8">
            <a:extLst>
              <a:ext uri="{FF2B5EF4-FFF2-40B4-BE49-F238E27FC236}">
                <a16:creationId xmlns:a16="http://schemas.microsoft.com/office/drawing/2014/main" id="{4B412F54-9D23-47DC-AFE2-96C052CEA6D6}"/>
              </a:ext>
            </a:extLst>
          </p:cNvPr>
          <p:cNvSpPr txBox="1"/>
          <p:nvPr/>
        </p:nvSpPr>
        <p:spPr>
          <a:xfrm>
            <a:off x="770774" y="3380989"/>
            <a:ext cx="3505574" cy="230832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de-DE" sz="1600" dirty="0">
                <a:latin typeface="+mn-lt"/>
              </a:rPr>
              <a:t>Dieser Weg kann ebenfalls zum richtigen maßgeblichen Immissionsort führen.</a:t>
            </a:r>
          </a:p>
          <a:p>
            <a:pPr algn="ctr"/>
            <a:endParaRPr lang="de-DE" sz="1600" dirty="0">
              <a:latin typeface="+mn-lt"/>
            </a:endParaRPr>
          </a:p>
          <a:p>
            <a:pPr algn="ctr"/>
            <a:r>
              <a:rPr lang="de-DE" sz="1600" dirty="0">
                <a:latin typeface="+mn-lt"/>
              </a:rPr>
              <a:t>Aber der Gutachter oder die Behörde muss den Nachweis führen, dass der Ort tatsächlich maßgeblich ist und im Einwirkungsbereich liegt.</a:t>
            </a:r>
          </a:p>
        </p:txBody>
      </p:sp>
      <p:sp>
        <p:nvSpPr>
          <p:cNvPr id="16" name="Textfeld 15">
            <a:extLst>
              <a:ext uri="{FF2B5EF4-FFF2-40B4-BE49-F238E27FC236}">
                <a16:creationId xmlns:a16="http://schemas.microsoft.com/office/drawing/2014/main" id="{D2D40257-9C62-4410-BF16-B431296A8542}"/>
              </a:ext>
            </a:extLst>
          </p:cNvPr>
          <p:cNvSpPr txBox="1"/>
          <p:nvPr/>
        </p:nvSpPr>
        <p:spPr>
          <a:xfrm>
            <a:off x="770773" y="2524823"/>
            <a:ext cx="3463822"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de-DE" sz="1600" dirty="0">
                <a:latin typeface="+mn-lt"/>
              </a:rPr>
              <a:t>Festlegung durch Erfahrung </a:t>
            </a:r>
            <a:br>
              <a:rPr lang="de-DE" sz="1600" dirty="0">
                <a:latin typeface="+mn-lt"/>
              </a:rPr>
            </a:br>
            <a:r>
              <a:rPr lang="de-DE" sz="1600" dirty="0">
                <a:latin typeface="+mn-lt"/>
              </a:rPr>
              <a:t>oder behördliche Setzung</a:t>
            </a:r>
          </a:p>
        </p:txBody>
      </p:sp>
      <p:sp>
        <p:nvSpPr>
          <p:cNvPr id="30" name="Rechteck 29">
            <a:extLst>
              <a:ext uri="{FF2B5EF4-FFF2-40B4-BE49-F238E27FC236}">
                <a16:creationId xmlns:a16="http://schemas.microsoft.com/office/drawing/2014/main" id="{EBF9A8DD-ECD5-42EA-8AC9-BD4D17E3D022}"/>
              </a:ext>
            </a:extLst>
          </p:cNvPr>
          <p:cNvSpPr/>
          <p:nvPr/>
        </p:nvSpPr>
        <p:spPr bwMode="auto">
          <a:xfrm>
            <a:off x="4875306" y="2263033"/>
            <a:ext cx="4115796" cy="3439614"/>
          </a:xfrm>
          <a:prstGeom prst="rect">
            <a:avLst/>
          </a:prstGeom>
          <a:solidFill>
            <a:schemeClr val="accent6">
              <a:lumMod val="20000"/>
              <a:lumOff val="80000"/>
              <a:alpha val="80000"/>
            </a:schemeClr>
          </a:solidFill>
          <a:ln w="12700" cap="sq" cmpd="sng" algn="ctr">
            <a:solidFill>
              <a:schemeClr val="accent6">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sp>
        <p:nvSpPr>
          <p:cNvPr id="8" name="Textfeld 7">
            <a:extLst>
              <a:ext uri="{FF2B5EF4-FFF2-40B4-BE49-F238E27FC236}">
                <a16:creationId xmlns:a16="http://schemas.microsoft.com/office/drawing/2014/main" id="{D25A06B2-2FA0-4612-AD9F-A2A3EB78D8BE}"/>
              </a:ext>
            </a:extLst>
          </p:cNvPr>
          <p:cNvSpPr txBox="1"/>
          <p:nvPr/>
        </p:nvSpPr>
        <p:spPr>
          <a:xfrm>
            <a:off x="5488741" y="3374820"/>
            <a:ext cx="3463821" cy="156966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de-DE" sz="1600" dirty="0">
                <a:latin typeface="+mn-lt"/>
              </a:rPr>
              <a:t>Dies ist der Weg,</a:t>
            </a:r>
          </a:p>
          <a:p>
            <a:pPr algn="ctr"/>
            <a:r>
              <a:rPr lang="de-DE" sz="1600" dirty="0">
                <a:latin typeface="+mn-lt"/>
              </a:rPr>
              <a:t>der entlang der Vorgaben</a:t>
            </a:r>
          </a:p>
          <a:p>
            <a:pPr algn="ctr"/>
            <a:r>
              <a:rPr lang="de-DE" sz="1600" dirty="0">
                <a:latin typeface="+mn-lt"/>
              </a:rPr>
              <a:t>der TA Lärm zu einer rechtssicheren Bestimmung des maßgeblichen Immissionsortes führt.</a:t>
            </a:r>
          </a:p>
          <a:p>
            <a:pPr algn="ctr"/>
            <a:endParaRPr lang="de-DE" sz="1600" dirty="0">
              <a:latin typeface="+mn-lt"/>
            </a:endParaRPr>
          </a:p>
        </p:txBody>
      </p:sp>
      <p:sp>
        <p:nvSpPr>
          <p:cNvPr id="34" name="Textfeld 33">
            <a:extLst>
              <a:ext uri="{FF2B5EF4-FFF2-40B4-BE49-F238E27FC236}">
                <a16:creationId xmlns:a16="http://schemas.microsoft.com/office/drawing/2014/main" id="{27F6BA3A-D148-4BCD-8CFB-B1E9BB4D20E8}"/>
              </a:ext>
            </a:extLst>
          </p:cNvPr>
          <p:cNvSpPr txBox="1"/>
          <p:nvPr/>
        </p:nvSpPr>
        <p:spPr>
          <a:xfrm>
            <a:off x="5488741" y="2527117"/>
            <a:ext cx="3463822" cy="584775"/>
          </a:xfrm>
          <a:prstGeom prst="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de-DE" sz="1600" dirty="0">
                <a:latin typeface="+mn-lt"/>
              </a:rPr>
              <a:t>Ermessensfrei durch das Konzept des Einwirkungsbereichs</a:t>
            </a:r>
          </a:p>
        </p:txBody>
      </p:sp>
      <p:pic>
        <p:nvPicPr>
          <p:cNvPr id="6" name="Aufgezeichneter Sound">
            <a:hlinkClick r:id="" action="ppaction://media"/>
            <a:extLst>
              <a:ext uri="{FF2B5EF4-FFF2-40B4-BE49-F238E27FC236}">
                <a16:creationId xmlns:a16="http://schemas.microsoft.com/office/drawing/2014/main" id="{BDD837FB-06D9-46B7-8F8A-AA51421C03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6044" y="542924"/>
            <a:ext cx="406400" cy="406400"/>
          </a:xfrm>
          <a:prstGeom prst="rect">
            <a:avLst/>
          </a:prstGeom>
        </p:spPr>
      </p:pic>
    </p:spTree>
    <p:extLst>
      <p:ext uri="{BB962C8B-B14F-4D97-AF65-F5344CB8AC3E}">
        <p14:creationId xmlns:p14="http://schemas.microsoft.com/office/powerpoint/2010/main" val="136187781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3E0C58-4E8A-4D33-ACA6-89ED71BE25D0}"/>
              </a:ext>
            </a:extLst>
          </p:cNvPr>
          <p:cNvSpPr>
            <a:spLocks noGrp="1"/>
          </p:cNvSpPr>
          <p:nvPr>
            <p:ph type="title"/>
          </p:nvPr>
        </p:nvSpPr>
        <p:spPr/>
        <p:txBody>
          <a:bodyPr/>
          <a:lstStyle/>
          <a:p>
            <a:r>
              <a:rPr lang="de-DE" dirty="0"/>
              <a:t>Eulen nach Athen …</a:t>
            </a:r>
            <a:br>
              <a:rPr lang="de-DE" dirty="0"/>
            </a:br>
            <a:r>
              <a:rPr lang="de-DE" sz="1600" dirty="0"/>
              <a:t>Sie wissen das sicher</a:t>
            </a:r>
            <a:endParaRPr lang="de-DE" dirty="0"/>
          </a:p>
        </p:txBody>
      </p:sp>
      <p:sp>
        <p:nvSpPr>
          <p:cNvPr id="4" name="Fußzeilenplatzhalter 3">
            <a:extLst>
              <a:ext uri="{FF2B5EF4-FFF2-40B4-BE49-F238E27FC236}">
                <a16:creationId xmlns:a16="http://schemas.microsoft.com/office/drawing/2014/main" id="{41A8132D-29E6-4059-A86E-1F06EB9C1D40}"/>
              </a:ext>
            </a:extLst>
          </p:cNvPr>
          <p:cNvSpPr>
            <a:spLocks noGrp="1"/>
          </p:cNvSpPr>
          <p:nvPr>
            <p:ph type="ftr" sz="quarter" idx="13"/>
          </p:nvPr>
        </p:nvSpPr>
        <p:spPr/>
        <p:txBody>
          <a:bodyPr/>
          <a:lstStyle/>
          <a:p>
            <a:r>
              <a:rPr lang="de-DE"/>
              <a:t>Zum Einwirkungsbereich der TA Lärm, DAGA 2021, Wien</a:t>
            </a:r>
            <a:endParaRPr lang="de-DE" dirty="0"/>
          </a:p>
        </p:txBody>
      </p:sp>
      <p:sp>
        <p:nvSpPr>
          <p:cNvPr id="27" name="Text Box 4">
            <a:extLst>
              <a:ext uri="{FF2B5EF4-FFF2-40B4-BE49-F238E27FC236}">
                <a16:creationId xmlns:a16="http://schemas.microsoft.com/office/drawing/2014/main" id="{9D2DEF40-CDE2-40CE-8052-40AF94A140C7}"/>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Einführung</a:t>
            </a:r>
          </a:p>
        </p:txBody>
      </p:sp>
      <p:sp>
        <p:nvSpPr>
          <p:cNvPr id="33" name="Textfeld 32">
            <a:extLst>
              <a:ext uri="{FF2B5EF4-FFF2-40B4-BE49-F238E27FC236}">
                <a16:creationId xmlns:a16="http://schemas.microsoft.com/office/drawing/2014/main" id="{5E1FDE20-DF24-41A1-A832-16D121E9A4F1}"/>
              </a:ext>
            </a:extLst>
          </p:cNvPr>
          <p:cNvSpPr txBox="1"/>
          <p:nvPr/>
        </p:nvSpPr>
        <p:spPr>
          <a:xfrm>
            <a:off x="743919" y="1143793"/>
            <a:ext cx="8190854" cy="3847207"/>
          </a:xfrm>
          <a:prstGeom prst="rect">
            <a:avLst/>
          </a:prstGeom>
          <a:noFill/>
        </p:spPr>
        <p:txBody>
          <a:bodyPr wrap="square">
            <a:spAutoFit/>
          </a:bodyPr>
          <a:lstStyle/>
          <a:p>
            <a:pPr>
              <a:spcBef>
                <a:spcPts val="600"/>
              </a:spcBef>
            </a:pPr>
            <a:r>
              <a:rPr lang="de-DE" sz="1800" i="1" dirty="0">
                <a:latin typeface="Times New Roman" panose="02020603050405020304" pitchFamily="18" charset="0"/>
              </a:rPr>
              <a:t>Zitat TA Lärm</a:t>
            </a:r>
          </a:p>
          <a:p>
            <a:pPr>
              <a:spcBef>
                <a:spcPts val="600"/>
              </a:spcBef>
            </a:pPr>
            <a:endParaRPr lang="de-DE" sz="1800" i="1" dirty="0">
              <a:latin typeface="Times New Roman" panose="02020603050405020304" pitchFamily="18" charset="0"/>
            </a:endParaRPr>
          </a:p>
          <a:p>
            <a:pPr>
              <a:spcBef>
                <a:spcPts val="600"/>
              </a:spcBef>
            </a:pPr>
            <a:r>
              <a:rPr lang="de-DE" sz="1800" b="1" i="1" dirty="0">
                <a:effectLst/>
                <a:latin typeface="Times New Roman" panose="02020603050405020304" pitchFamily="18" charset="0"/>
                <a:ea typeface="Times New Roman" panose="02020603050405020304" pitchFamily="18" charset="0"/>
              </a:rPr>
              <a:t>2.3 Maßgeblicher Immissionsort</a:t>
            </a:r>
          </a:p>
          <a:p>
            <a:pPr>
              <a:spcBef>
                <a:spcPts val="600"/>
              </a:spcBef>
            </a:pPr>
            <a:r>
              <a:rPr lang="de-DE" sz="1800" i="1" dirty="0">
                <a:effectLst/>
                <a:latin typeface="Times New Roman" panose="02020603050405020304" pitchFamily="18" charset="0"/>
                <a:ea typeface="Times New Roman" panose="02020603050405020304" pitchFamily="18" charset="0"/>
              </a:rPr>
              <a:t>Maßgeblicher Immissionsort ist der nach Nummer A.1.3 des Anhangs zu ermittelnde Ort im Einwirkungsbereich der Anlage, an dem eine Überschreitung der Immissionsrichtwerte am ehesten zu erwarten ist. Es ist derjenige Ort, für den die Geräuschbeurteilung nach dieser Technischen Anleitung vorgenommen wird.</a:t>
            </a:r>
          </a:p>
          <a:p>
            <a:pPr>
              <a:spcBef>
                <a:spcPts val="600"/>
              </a:spcBef>
            </a:pPr>
            <a:r>
              <a:rPr lang="de-DE" sz="300" i="1" dirty="0">
                <a:effectLst/>
                <a:latin typeface="Times New Roman" panose="02020603050405020304" pitchFamily="18" charset="0"/>
                <a:ea typeface="Times New Roman" panose="02020603050405020304" pitchFamily="18" charset="0"/>
              </a:rPr>
              <a:t> </a:t>
            </a:r>
            <a:br>
              <a:rPr lang="de-DE" sz="1800" i="1" dirty="0">
                <a:effectLst/>
                <a:latin typeface="Times New Roman" panose="02020603050405020304" pitchFamily="18" charset="0"/>
                <a:ea typeface="Times New Roman" panose="02020603050405020304" pitchFamily="18" charset="0"/>
              </a:rPr>
            </a:br>
            <a:r>
              <a:rPr lang="de-DE" sz="1800" i="1" dirty="0">
                <a:effectLst/>
                <a:latin typeface="Times New Roman" panose="02020603050405020304" pitchFamily="18" charset="0"/>
                <a:ea typeface="Times New Roman" panose="02020603050405020304" pitchFamily="18" charset="0"/>
              </a:rPr>
              <a:t>Wenn im Einwirkungsbereich der Anlage aufgrund der Vorbelastung zu erwarten ist, dass die Immissionsrichtwerte nach Nummer 6 an einem anderen Ort durch die Zusatzbelastung überschritten werden, so ist auch der Ort, an dem die Gesamtbelastung den maßgebenden Immissionsrichtwert nach Nummer 6 am höchsten übersteigt, als zusätzlicher maßgeblicher Immissionsort festzulegen. </a:t>
            </a:r>
          </a:p>
        </p:txBody>
      </p:sp>
      <p:pic>
        <p:nvPicPr>
          <p:cNvPr id="3" name="Aufgezeichneter Sound">
            <a:hlinkClick r:id="" action="ppaction://media"/>
            <a:extLst>
              <a:ext uri="{FF2B5EF4-FFF2-40B4-BE49-F238E27FC236}">
                <a16:creationId xmlns:a16="http://schemas.microsoft.com/office/drawing/2014/main" id="{FBA864B8-5E74-44F7-A9AD-9307E005DA1C}"/>
              </a:ext>
            </a:extLst>
          </p:cNvPr>
          <p:cNvPicPr>
            <a:picLocks noChangeAspect="1"/>
          </p:cNvPicPr>
          <p:nvPr>
            <a:audioFile r:link="rId1"/>
            <p:extLst>
              <p:ext uri="{DAA4B4D4-6D71-4841-9C94-3DE7FCFB9230}">
                <p14:media xmlns:p14="http://schemas.microsoft.com/office/powerpoint/2010/main" r:embed="rId2">
                  <p14:trim st="3103" end="2787.4331"/>
                </p14:media>
              </p:ext>
            </p:extLst>
          </p:nvPr>
        </p:nvPicPr>
        <p:blipFill>
          <a:blip r:embed="rId4"/>
          <a:stretch>
            <a:fillRect/>
          </a:stretch>
        </p:blipFill>
        <p:spPr>
          <a:xfrm>
            <a:off x="-536414" y="542924"/>
            <a:ext cx="406400" cy="406400"/>
          </a:xfrm>
          <a:prstGeom prst="rect">
            <a:avLst/>
          </a:prstGeom>
        </p:spPr>
      </p:pic>
    </p:spTree>
    <p:extLst>
      <p:ext uri="{BB962C8B-B14F-4D97-AF65-F5344CB8AC3E}">
        <p14:creationId xmlns:p14="http://schemas.microsoft.com/office/powerpoint/2010/main" val="23107492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4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3E0C58-4E8A-4D33-ACA6-89ED71BE25D0}"/>
              </a:ext>
            </a:extLst>
          </p:cNvPr>
          <p:cNvSpPr>
            <a:spLocks noGrp="1"/>
          </p:cNvSpPr>
          <p:nvPr>
            <p:ph type="title"/>
          </p:nvPr>
        </p:nvSpPr>
        <p:spPr/>
        <p:txBody>
          <a:bodyPr/>
          <a:lstStyle/>
          <a:p>
            <a:r>
              <a:rPr lang="de-DE" dirty="0"/>
              <a:t>Eulen nach Athen …</a:t>
            </a:r>
            <a:br>
              <a:rPr lang="de-DE" dirty="0"/>
            </a:br>
            <a:r>
              <a:rPr lang="de-DE" sz="1600" dirty="0"/>
              <a:t>Sie wissen das sicher</a:t>
            </a:r>
            <a:endParaRPr lang="de-DE" dirty="0"/>
          </a:p>
        </p:txBody>
      </p:sp>
      <p:sp>
        <p:nvSpPr>
          <p:cNvPr id="4" name="Fußzeilenplatzhalter 3">
            <a:extLst>
              <a:ext uri="{FF2B5EF4-FFF2-40B4-BE49-F238E27FC236}">
                <a16:creationId xmlns:a16="http://schemas.microsoft.com/office/drawing/2014/main" id="{41A8132D-29E6-4059-A86E-1F06EB9C1D40}"/>
              </a:ext>
            </a:extLst>
          </p:cNvPr>
          <p:cNvSpPr>
            <a:spLocks noGrp="1"/>
          </p:cNvSpPr>
          <p:nvPr>
            <p:ph type="ftr" sz="quarter" idx="13"/>
          </p:nvPr>
        </p:nvSpPr>
        <p:spPr/>
        <p:txBody>
          <a:bodyPr/>
          <a:lstStyle/>
          <a:p>
            <a:r>
              <a:rPr lang="de-DE"/>
              <a:t>Zum Einwirkungsbereich der TA Lärm, DAGA 2021, Wien</a:t>
            </a:r>
            <a:endParaRPr lang="de-DE" dirty="0"/>
          </a:p>
        </p:txBody>
      </p:sp>
      <p:sp>
        <p:nvSpPr>
          <p:cNvPr id="27" name="Text Box 4">
            <a:extLst>
              <a:ext uri="{FF2B5EF4-FFF2-40B4-BE49-F238E27FC236}">
                <a16:creationId xmlns:a16="http://schemas.microsoft.com/office/drawing/2014/main" id="{9D2DEF40-CDE2-40CE-8052-40AF94A140C7}"/>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Einführung</a:t>
            </a:r>
          </a:p>
        </p:txBody>
      </p:sp>
      <p:sp>
        <p:nvSpPr>
          <p:cNvPr id="33" name="Textfeld 32">
            <a:extLst>
              <a:ext uri="{FF2B5EF4-FFF2-40B4-BE49-F238E27FC236}">
                <a16:creationId xmlns:a16="http://schemas.microsoft.com/office/drawing/2014/main" id="{5E1FDE20-DF24-41A1-A832-16D121E9A4F1}"/>
              </a:ext>
            </a:extLst>
          </p:cNvPr>
          <p:cNvSpPr txBox="1"/>
          <p:nvPr/>
        </p:nvSpPr>
        <p:spPr>
          <a:xfrm>
            <a:off x="743919" y="1143793"/>
            <a:ext cx="8190854" cy="3400931"/>
          </a:xfrm>
          <a:prstGeom prst="rect">
            <a:avLst/>
          </a:prstGeom>
          <a:noFill/>
        </p:spPr>
        <p:txBody>
          <a:bodyPr wrap="square">
            <a:spAutoFit/>
          </a:bodyPr>
          <a:lstStyle/>
          <a:p>
            <a:pPr>
              <a:spcBef>
                <a:spcPts val="600"/>
              </a:spcBef>
            </a:pPr>
            <a:r>
              <a:rPr lang="de-DE" sz="1600" i="1" dirty="0">
                <a:latin typeface="Times New Roman" panose="02020603050405020304" pitchFamily="18" charset="0"/>
              </a:rPr>
              <a:t>Zitat TA Lärm</a:t>
            </a:r>
          </a:p>
          <a:p>
            <a:pPr>
              <a:spcBef>
                <a:spcPts val="600"/>
              </a:spcBef>
            </a:pPr>
            <a:endParaRPr lang="de-DE" sz="1600" i="1" dirty="0">
              <a:latin typeface="Times New Roman" panose="02020603050405020304" pitchFamily="18" charset="0"/>
            </a:endParaRPr>
          </a:p>
          <a:p>
            <a:pPr>
              <a:spcBef>
                <a:spcPts val="600"/>
              </a:spcBef>
            </a:pPr>
            <a:r>
              <a:rPr lang="de-DE" sz="1600" b="1" i="1" dirty="0">
                <a:effectLst/>
                <a:latin typeface="Times New Roman" panose="02020603050405020304" pitchFamily="18" charset="0"/>
                <a:ea typeface="Times New Roman" panose="02020603050405020304" pitchFamily="18" charset="0"/>
              </a:rPr>
              <a:t>2.3 Maßgeblicher Immissionsort</a:t>
            </a:r>
          </a:p>
          <a:p>
            <a:pPr>
              <a:spcBef>
                <a:spcPts val="600"/>
              </a:spcBef>
            </a:pPr>
            <a:r>
              <a:rPr lang="de-DE" sz="1600" i="1" dirty="0">
                <a:solidFill>
                  <a:srgbClr val="C00000"/>
                </a:solidFill>
                <a:effectLst/>
                <a:latin typeface="Times New Roman" panose="02020603050405020304" pitchFamily="18" charset="0"/>
                <a:ea typeface="Times New Roman" panose="02020603050405020304" pitchFamily="18" charset="0"/>
              </a:rPr>
              <a:t>Maßgeblicher Immissionsort </a:t>
            </a:r>
            <a:r>
              <a:rPr lang="de-DE" sz="1600" i="1" dirty="0">
                <a:effectLst/>
                <a:latin typeface="Times New Roman" panose="02020603050405020304" pitchFamily="18" charset="0"/>
                <a:ea typeface="Times New Roman" panose="02020603050405020304" pitchFamily="18" charset="0"/>
              </a:rPr>
              <a:t>ist der nach Nummer A.1.3 des Anhangs zu ermittelnde </a:t>
            </a:r>
            <a:r>
              <a:rPr lang="de-DE" sz="1600" i="1" dirty="0">
                <a:solidFill>
                  <a:srgbClr val="C00000"/>
                </a:solidFill>
                <a:effectLst/>
                <a:latin typeface="Times New Roman" panose="02020603050405020304" pitchFamily="18" charset="0"/>
                <a:ea typeface="Times New Roman" panose="02020603050405020304" pitchFamily="18" charset="0"/>
              </a:rPr>
              <a:t>Ort im Einwirkungsbereich </a:t>
            </a:r>
            <a:r>
              <a:rPr lang="de-DE" sz="1600" i="1" dirty="0">
                <a:effectLst/>
                <a:latin typeface="Times New Roman" panose="02020603050405020304" pitchFamily="18" charset="0"/>
                <a:ea typeface="Times New Roman" panose="02020603050405020304" pitchFamily="18" charset="0"/>
              </a:rPr>
              <a:t>der Anlage, an dem eine Überschreitung der Immissionsrichtwerte am ehesten zu erwarten ist. Es ist derjenige Ort, für den die Geräuschbeurteilung nach dieser Technischen Anleitung vorgenommen wird.</a:t>
            </a:r>
          </a:p>
          <a:p>
            <a:pPr>
              <a:spcBef>
                <a:spcPts val="600"/>
              </a:spcBef>
            </a:pPr>
            <a:r>
              <a:rPr lang="de-DE" sz="300" i="1" dirty="0">
                <a:effectLst/>
                <a:latin typeface="Times New Roman" panose="02020603050405020304" pitchFamily="18" charset="0"/>
                <a:ea typeface="Times New Roman" panose="02020603050405020304" pitchFamily="18" charset="0"/>
              </a:rPr>
              <a:t> </a:t>
            </a:r>
            <a:br>
              <a:rPr lang="de-DE" sz="1800" i="1" dirty="0">
                <a:effectLst/>
                <a:latin typeface="Times New Roman" panose="02020603050405020304" pitchFamily="18" charset="0"/>
                <a:ea typeface="Times New Roman" panose="02020603050405020304" pitchFamily="18" charset="0"/>
              </a:rPr>
            </a:br>
            <a:r>
              <a:rPr lang="de-DE" sz="1600" i="1" dirty="0">
                <a:effectLst/>
                <a:latin typeface="Times New Roman" panose="02020603050405020304" pitchFamily="18" charset="0"/>
                <a:ea typeface="Times New Roman" panose="02020603050405020304" pitchFamily="18" charset="0"/>
              </a:rPr>
              <a:t>Wenn im Einwirkungsbereich der Anlage aufgrund der Vorbelastung zu erwarten ist, dass die Immissionsrichtwerte nach Nummer 6 an einem anderen Ort durch die Zusatzbelastung überschritten werden, so ist auch der Ort, an dem die Gesamtbelastung den maßgebenden Immissionsrichtwert nach Nummer 6 am höchsten übersteigt, als zusätzlicher maßgeblicher Immissionsort festzulegen. </a:t>
            </a:r>
            <a:endParaRPr lang="de-DE" sz="1800" i="1" dirty="0">
              <a:effectLst/>
              <a:latin typeface="Times New Roman" panose="02020603050405020304" pitchFamily="18" charset="0"/>
              <a:ea typeface="Times New Roman" panose="02020603050405020304" pitchFamily="18" charset="0"/>
            </a:endParaRPr>
          </a:p>
        </p:txBody>
      </p:sp>
      <p:sp>
        <p:nvSpPr>
          <p:cNvPr id="3" name="Textfeld 2">
            <a:extLst>
              <a:ext uri="{FF2B5EF4-FFF2-40B4-BE49-F238E27FC236}">
                <a16:creationId xmlns:a16="http://schemas.microsoft.com/office/drawing/2014/main" id="{9C305E6C-BCE6-43F8-8A3C-6412F4EC43EF}"/>
              </a:ext>
            </a:extLst>
          </p:cNvPr>
          <p:cNvSpPr txBox="1"/>
          <p:nvPr/>
        </p:nvSpPr>
        <p:spPr>
          <a:xfrm>
            <a:off x="792852" y="5058755"/>
            <a:ext cx="7465378" cy="338554"/>
          </a:xfrm>
          <a:prstGeom prst="rect">
            <a:avLst/>
          </a:prstGeom>
          <a:ln/>
        </p:spPr>
        <p:style>
          <a:lnRef idx="1">
            <a:schemeClr val="accent5"/>
          </a:lnRef>
          <a:fillRef idx="3">
            <a:schemeClr val="accent5"/>
          </a:fillRef>
          <a:effectRef idx="2">
            <a:schemeClr val="accent5"/>
          </a:effectRef>
          <a:fontRef idx="minor">
            <a:schemeClr val="lt1"/>
          </a:fontRef>
        </p:style>
        <p:txBody>
          <a:bodyPr wrap="none" rtlCol="0">
            <a:spAutoFit/>
          </a:bodyPr>
          <a:lstStyle/>
          <a:p>
            <a:pPr algn="ctr"/>
            <a:r>
              <a:rPr lang="de-DE" sz="1600" dirty="0">
                <a:latin typeface="+mn-lt"/>
              </a:rPr>
              <a:t>Der maßgebliche Immissionsort muss im Einwirkungsbereich der Anlage liegen!</a:t>
            </a:r>
          </a:p>
        </p:txBody>
      </p:sp>
      <p:pic>
        <p:nvPicPr>
          <p:cNvPr id="5" name="Aufgezeichneter Sound">
            <a:hlinkClick r:id="" action="ppaction://media"/>
            <a:extLst>
              <a:ext uri="{FF2B5EF4-FFF2-40B4-BE49-F238E27FC236}">
                <a16:creationId xmlns:a16="http://schemas.microsoft.com/office/drawing/2014/main" id="{9E4BD206-156E-49EA-BA5C-BBCE0A090F91}"/>
              </a:ext>
            </a:extLst>
          </p:cNvPr>
          <p:cNvPicPr>
            <a:picLocks noChangeAspect="1"/>
          </p:cNvPicPr>
          <p:nvPr>
            <a:audioFile r:link="rId1"/>
            <p:extLst>
              <p:ext uri="{DAA4B4D4-6D71-4841-9C94-3DE7FCFB9230}">
                <p14:media xmlns:p14="http://schemas.microsoft.com/office/powerpoint/2010/main" r:embed="rId2">
                  <p14:trim end="1712.4081"/>
                </p14:media>
              </p:ext>
            </p:extLst>
          </p:nvPr>
        </p:nvPicPr>
        <p:blipFill>
          <a:blip r:embed="rId4"/>
          <a:stretch>
            <a:fillRect/>
          </a:stretch>
        </p:blipFill>
        <p:spPr>
          <a:xfrm>
            <a:off x="-528665" y="412858"/>
            <a:ext cx="406400" cy="406400"/>
          </a:xfrm>
          <a:prstGeom prst="rect">
            <a:avLst/>
          </a:prstGeom>
        </p:spPr>
      </p:pic>
    </p:spTree>
    <p:extLst>
      <p:ext uri="{BB962C8B-B14F-4D97-AF65-F5344CB8AC3E}">
        <p14:creationId xmlns:p14="http://schemas.microsoft.com/office/powerpoint/2010/main" val="1000079903"/>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5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3E0C58-4E8A-4D33-ACA6-89ED71BE25D0}"/>
              </a:ext>
            </a:extLst>
          </p:cNvPr>
          <p:cNvSpPr>
            <a:spLocks noGrp="1"/>
          </p:cNvSpPr>
          <p:nvPr>
            <p:ph type="title"/>
          </p:nvPr>
        </p:nvSpPr>
        <p:spPr/>
        <p:txBody>
          <a:bodyPr/>
          <a:lstStyle/>
          <a:p>
            <a:r>
              <a:rPr lang="de-DE" dirty="0"/>
              <a:t>Eulen nach Athen …</a:t>
            </a:r>
            <a:br>
              <a:rPr lang="de-DE" dirty="0"/>
            </a:br>
            <a:r>
              <a:rPr lang="de-DE" sz="1600" dirty="0"/>
              <a:t>Sie haben auch das gelesen</a:t>
            </a:r>
            <a:endParaRPr lang="de-DE" dirty="0"/>
          </a:p>
        </p:txBody>
      </p:sp>
      <p:sp>
        <p:nvSpPr>
          <p:cNvPr id="4" name="Fußzeilenplatzhalter 3">
            <a:extLst>
              <a:ext uri="{FF2B5EF4-FFF2-40B4-BE49-F238E27FC236}">
                <a16:creationId xmlns:a16="http://schemas.microsoft.com/office/drawing/2014/main" id="{41A8132D-29E6-4059-A86E-1F06EB9C1D40}"/>
              </a:ext>
            </a:extLst>
          </p:cNvPr>
          <p:cNvSpPr>
            <a:spLocks noGrp="1"/>
          </p:cNvSpPr>
          <p:nvPr>
            <p:ph type="ftr" sz="quarter" idx="13"/>
          </p:nvPr>
        </p:nvSpPr>
        <p:spPr/>
        <p:txBody>
          <a:bodyPr/>
          <a:lstStyle/>
          <a:p>
            <a:r>
              <a:rPr lang="de-DE"/>
              <a:t>Zum Einwirkungsbereich der TA Lärm, DAGA 2021, Wien</a:t>
            </a:r>
            <a:endParaRPr lang="de-DE" dirty="0"/>
          </a:p>
        </p:txBody>
      </p:sp>
      <p:sp>
        <p:nvSpPr>
          <p:cNvPr id="27" name="Text Box 4">
            <a:extLst>
              <a:ext uri="{FF2B5EF4-FFF2-40B4-BE49-F238E27FC236}">
                <a16:creationId xmlns:a16="http://schemas.microsoft.com/office/drawing/2014/main" id="{9D2DEF40-CDE2-40CE-8052-40AF94A140C7}"/>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Einführung</a:t>
            </a:r>
          </a:p>
        </p:txBody>
      </p:sp>
      <p:sp>
        <p:nvSpPr>
          <p:cNvPr id="33" name="Textfeld 32">
            <a:extLst>
              <a:ext uri="{FF2B5EF4-FFF2-40B4-BE49-F238E27FC236}">
                <a16:creationId xmlns:a16="http://schemas.microsoft.com/office/drawing/2014/main" id="{5E1FDE20-DF24-41A1-A832-16D121E9A4F1}"/>
              </a:ext>
            </a:extLst>
          </p:cNvPr>
          <p:cNvSpPr txBox="1"/>
          <p:nvPr/>
        </p:nvSpPr>
        <p:spPr>
          <a:xfrm>
            <a:off x="743919" y="1143793"/>
            <a:ext cx="8190854" cy="2970044"/>
          </a:xfrm>
          <a:prstGeom prst="rect">
            <a:avLst/>
          </a:prstGeom>
          <a:noFill/>
        </p:spPr>
        <p:txBody>
          <a:bodyPr wrap="square">
            <a:spAutoFit/>
          </a:bodyPr>
          <a:lstStyle/>
          <a:p>
            <a:pPr>
              <a:spcBef>
                <a:spcPts val="600"/>
              </a:spcBef>
            </a:pPr>
            <a:r>
              <a:rPr lang="de-DE" sz="1800" i="1" dirty="0">
                <a:latin typeface="Times New Roman" panose="02020603050405020304" pitchFamily="18" charset="0"/>
              </a:rPr>
              <a:t>Zitat TA Lärm</a:t>
            </a:r>
          </a:p>
          <a:p>
            <a:pPr marL="450215">
              <a:spcBef>
                <a:spcPts val="600"/>
              </a:spcBef>
            </a:pPr>
            <a:endParaRPr lang="de-DE" sz="1800" i="1" dirty="0">
              <a:effectLst/>
              <a:latin typeface="Times New Roman" panose="02020603050405020304" pitchFamily="18" charset="0"/>
              <a:ea typeface="Times New Roman" panose="02020603050405020304" pitchFamily="18" charset="0"/>
            </a:endParaRPr>
          </a:p>
          <a:p>
            <a:pPr>
              <a:spcBef>
                <a:spcPts val="600"/>
              </a:spcBef>
            </a:pPr>
            <a:r>
              <a:rPr lang="de-DE" sz="1800" b="1" i="1" dirty="0">
                <a:effectLst/>
                <a:latin typeface="Times New Roman" panose="02020603050405020304" pitchFamily="18" charset="0"/>
                <a:ea typeface="Times New Roman" panose="02020603050405020304" pitchFamily="18" charset="0"/>
              </a:rPr>
              <a:t>2.2 Einwirkungsbereich einer Anlage</a:t>
            </a:r>
          </a:p>
          <a:p>
            <a:pPr>
              <a:spcBef>
                <a:spcPts val="600"/>
              </a:spcBef>
            </a:pPr>
            <a:r>
              <a:rPr lang="de-DE" sz="1800" i="1" dirty="0">
                <a:latin typeface="Times New Roman" panose="02020603050405020304" pitchFamily="18" charset="0"/>
              </a:rPr>
              <a:t>Einwirkungsbereich einer Anlage sind die Flächen, in denen die von der Anlage ausgehenden Geräusche</a:t>
            </a:r>
          </a:p>
          <a:p>
            <a:pPr marL="342900" lvl="0" indent="-342900">
              <a:spcBef>
                <a:spcPts val="600"/>
              </a:spcBef>
              <a:buFont typeface="+mj-lt"/>
              <a:buAutoNum type="alphaLcParenR"/>
            </a:pPr>
            <a:r>
              <a:rPr lang="de-DE" sz="1800" i="1" dirty="0">
                <a:effectLst/>
                <a:latin typeface="Times New Roman" panose="02020603050405020304" pitchFamily="18" charset="0"/>
                <a:ea typeface="Times New Roman" panose="02020603050405020304" pitchFamily="18" charset="0"/>
              </a:rPr>
              <a:t>einen Beurteilungspegel verursachen, der weniger als 10 dB(A) unter dem für diese Fläche maßgebenden Immissionsrichtwert liegt, oder</a:t>
            </a:r>
          </a:p>
          <a:p>
            <a:pPr marL="342900" lvl="0" indent="-342900">
              <a:spcBef>
                <a:spcPts val="600"/>
              </a:spcBef>
              <a:buFont typeface="+mj-lt"/>
              <a:buAutoNum type="alphaLcParenR"/>
            </a:pPr>
            <a:r>
              <a:rPr lang="de-DE" sz="1800" i="1" dirty="0">
                <a:effectLst/>
                <a:latin typeface="Times New Roman" panose="02020603050405020304" pitchFamily="18" charset="0"/>
                <a:ea typeface="Times New Roman" panose="02020603050405020304" pitchFamily="18" charset="0"/>
              </a:rPr>
              <a:t>Geräuschspitzen verursachen, die den für deren Beurteilung maßgebenden Immissionsrichtwert erreichen.</a:t>
            </a:r>
          </a:p>
        </p:txBody>
      </p:sp>
      <p:pic>
        <p:nvPicPr>
          <p:cNvPr id="3" name="Aufgezeichneter Sound">
            <a:hlinkClick r:id="" action="ppaction://media"/>
            <a:extLst>
              <a:ext uri="{FF2B5EF4-FFF2-40B4-BE49-F238E27FC236}">
                <a16:creationId xmlns:a16="http://schemas.microsoft.com/office/drawing/2014/main" id="{2E359C41-A27F-478A-97B7-F90AD866DBF9}"/>
              </a:ext>
            </a:extLst>
          </p:cNvPr>
          <p:cNvPicPr>
            <a:picLocks noChangeAspect="1"/>
          </p:cNvPicPr>
          <p:nvPr>
            <a:audioFile r:link="rId1"/>
            <p:extLst>
              <p:ext uri="{DAA4B4D4-6D71-4841-9C94-3DE7FCFB9230}">
                <p14:media xmlns:p14="http://schemas.microsoft.com/office/powerpoint/2010/main" r:embed="rId2">
                  <p14:trim end="4668.4058"/>
                </p14:media>
              </p:ext>
            </p:extLst>
          </p:nvPr>
        </p:nvPicPr>
        <p:blipFill>
          <a:blip r:embed="rId4"/>
          <a:stretch>
            <a:fillRect/>
          </a:stretch>
        </p:blipFill>
        <p:spPr>
          <a:xfrm>
            <a:off x="-478295" y="470977"/>
            <a:ext cx="406400" cy="406400"/>
          </a:xfrm>
          <a:prstGeom prst="rect">
            <a:avLst/>
          </a:prstGeom>
        </p:spPr>
      </p:pic>
    </p:spTree>
    <p:extLst>
      <p:ext uri="{BB962C8B-B14F-4D97-AF65-F5344CB8AC3E}">
        <p14:creationId xmlns:p14="http://schemas.microsoft.com/office/powerpoint/2010/main" val="67936598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2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3E0C58-4E8A-4D33-ACA6-89ED71BE25D0}"/>
              </a:ext>
            </a:extLst>
          </p:cNvPr>
          <p:cNvSpPr>
            <a:spLocks noGrp="1"/>
          </p:cNvSpPr>
          <p:nvPr>
            <p:ph type="title"/>
          </p:nvPr>
        </p:nvSpPr>
        <p:spPr/>
        <p:txBody>
          <a:bodyPr/>
          <a:lstStyle/>
          <a:p>
            <a:r>
              <a:rPr lang="de-DE" dirty="0"/>
              <a:t>Eulen nach Athen …</a:t>
            </a:r>
            <a:br>
              <a:rPr lang="de-DE" dirty="0"/>
            </a:br>
            <a:r>
              <a:rPr lang="de-DE" sz="1600" dirty="0"/>
              <a:t>Sie haben auch das gelesen</a:t>
            </a:r>
            <a:endParaRPr lang="de-DE" dirty="0"/>
          </a:p>
        </p:txBody>
      </p:sp>
      <p:sp>
        <p:nvSpPr>
          <p:cNvPr id="4" name="Fußzeilenplatzhalter 3">
            <a:extLst>
              <a:ext uri="{FF2B5EF4-FFF2-40B4-BE49-F238E27FC236}">
                <a16:creationId xmlns:a16="http://schemas.microsoft.com/office/drawing/2014/main" id="{41A8132D-29E6-4059-A86E-1F06EB9C1D40}"/>
              </a:ext>
            </a:extLst>
          </p:cNvPr>
          <p:cNvSpPr>
            <a:spLocks noGrp="1"/>
          </p:cNvSpPr>
          <p:nvPr>
            <p:ph type="ftr" sz="quarter" idx="13"/>
          </p:nvPr>
        </p:nvSpPr>
        <p:spPr/>
        <p:txBody>
          <a:bodyPr/>
          <a:lstStyle/>
          <a:p>
            <a:r>
              <a:rPr lang="de-DE"/>
              <a:t>Zum Einwirkungsbereich der TA Lärm, DAGA 2021, Wien</a:t>
            </a:r>
            <a:endParaRPr lang="de-DE" dirty="0"/>
          </a:p>
        </p:txBody>
      </p:sp>
      <p:sp>
        <p:nvSpPr>
          <p:cNvPr id="27" name="Text Box 4">
            <a:extLst>
              <a:ext uri="{FF2B5EF4-FFF2-40B4-BE49-F238E27FC236}">
                <a16:creationId xmlns:a16="http://schemas.microsoft.com/office/drawing/2014/main" id="{9D2DEF40-CDE2-40CE-8052-40AF94A140C7}"/>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Einführung</a:t>
            </a:r>
          </a:p>
        </p:txBody>
      </p:sp>
      <p:sp>
        <p:nvSpPr>
          <p:cNvPr id="33" name="Textfeld 32">
            <a:extLst>
              <a:ext uri="{FF2B5EF4-FFF2-40B4-BE49-F238E27FC236}">
                <a16:creationId xmlns:a16="http://schemas.microsoft.com/office/drawing/2014/main" id="{5E1FDE20-DF24-41A1-A832-16D121E9A4F1}"/>
              </a:ext>
            </a:extLst>
          </p:cNvPr>
          <p:cNvSpPr txBox="1"/>
          <p:nvPr/>
        </p:nvSpPr>
        <p:spPr>
          <a:xfrm>
            <a:off x="743919" y="1143793"/>
            <a:ext cx="8190854" cy="2970044"/>
          </a:xfrm>
          <a:prstGeom prst="rect">
            <a:avLst/>
          </a:prstGeom>
          <a:noFill/>
        </p:spPr>
        <p:txBody>
          <a:bodyPr wrap="square">
            <a:spAutoFit/>
          </a:bodyPr>
          <a:lstStyle/>
          <a:p>
            <a:pPr>
              <a:spcBef>
                <a:spcPts val="600"/>
              </a:spcBef>
            </a:pPr>
            <a:r>
              <a:rPr lang="de-DE" sz="1800" i="1" dirty="0">
                <a:latin typeface="Times New Roman" panose="02020603050405020304" pitchFamily="18" charset="0"/>
              </a:rPr>
              <a:t>Zitat TA Lärm</a:t>
            </a:r>
          </a:p>
          <a:p>
            <a:pPr marL="450215">
              <a:spcBef>
                <a:spcPts val="600"/>
              </a:spcBef>
            </a:pPr>
            <a:endParaRPr lang="de-DE" sz="1800" i="1" dirty="0">
              <a:effectLst/>
              <a:latin typeface="Times New Roman" panose="02020603050405020304" pitchFamily="18" charset="0"/>
              <a:ea typeface="Times New Roman" panose="02020603050405020304" pitchFamily="18" charset="0"/>
            </a:endParaRPr>
          </a:p>
          <a:p>
            <a:pPr>
              <a:spcBef>
                <a:spcPts val="600"/>
              </a:spcBef>
            </a:pPr>
            <a:r>
              <a:rPr lang="de-DE" sz="1800" b="1" i="1" dirty="0">
                <a:effectLst/>
                <a:latin typeface="Times New Roman" panose="02020603050405020304" pitchFamily="18" charset="0"/>
                <a:ea typeface="Times New Roman" panose="02020603050405020304" pitchFamily="18" charset="0"/>
              </a:rPr>
              <a:t>2.2 Einwirkungsbereich einer Anlage</a:t>
            </a:r>
          </a:p>
          <a:p>
            <a:pPr>
              <a:spcBef>
                <a:spcPts val="600"/>
              </a:spcBef>
            </a:pPr>
            <a:r>
              <a:rPr lang="de-DE" sz="1800" i="1" dirty="0">
                <a:latin typeface="Times New Roman" panose="02020603050405020304" pitchFamily="18" charset="0"/>
              </a:rPr>
              <a:t>Einwirkungsbereich einer Anlage sind die Flächen, in denen die von der Anlage ausgehenden Geräusche</a:t>
            </a:r>
          </a:p>
          <a:p>
            <a:pPr marL="342900" lvl="0" indent="-342900">
              <a:spcBef>
                <a:spcPts val="600"/>
              </a:spcBef>
              <a:buFont typeface="+mj-lt"/>
              <a:buAutoNum type="alphaLcParenR"/>
            </a:pPr>
            <a:r>
              <a:rPr lang="de-DE" sz="1800" i="1" dirty="0">
                <a:effectLst/>
                <a:latin typeface="Times New Roman" panose="02020603050405020304" pitchFamily="18" charset="0"/>
                <a:ea typeface="Times New Roman" panose="02020603050405020304" pitchFamily="18" charset="0"/>
              </a:rPr>
              <a:t>einen </a:t>
            </a:r>
            <a:r>
              <a:rPr lang="de-DE" sz="1800" i="1" dirty="0">
                <a:solidFill>
                  <a:srgbClr val="C00000"/>
                </a:solidFill>
                <a:effectLst/>
                <a:latin typeface="Times New Roman" panose="02020603050405020304" pitchFamily="18" charset="0"/>
                <a:ea typeface="Times New Roman" panose="02020603050405020304" pitchFamily="18" charset="0"/>
              </a:rPr>
              <a:t>Beurteilungspegel</a:t>
            </a:r>
            <a:r>
              <a:rPr lang="de-DE" sz="1800" i="1" dirty="0">
                <a:effectLst/>
                <a:latin typeface="Times New Roman" panose="02020603050405020304" pitchFamily="18" charset="0"/>
                <a:ea typeface="Times New Roman" panose="02020603050405020304" pitchFamily="18" charset="0"/>
              </a:rPr>
              <a:t> verursachen, der weniger als 10 dB(A) unter dem für diese Fläche maßgebenden </a:t>
            </a:r>
            <a:r>
              <a:rPr lang="de-DE" sz="1800" i="1" dirty="0">
                <a:solidFill>
                  <a:srgbClr val="C00000"/>
                </a:solidFill>
                <a:effectLst/>
                <a:latin typeface="Times New Roman" panose="02020603050405020304" pitchFamily="18" charset="0"/>
                <a:ea typeface="Times New Roman" panose="02020603050405020304" pitchFamily="18" charset="0"/>
              </a:rPr>
              <a:t>Immissionsrichtwert</a:t>
            </a:r>
            <a:r>
              <a:rPr lang="de-DE" sz="1800" i="1" dirty="0">
                <a:effectLst/>
                <a:latin typeface="Times New Roman" panose="02020603050405020304" pitchFamily="18" charset="0"/>
                <a:ea typeface="Times New Roman" panose="02020603050405020304" pitchFamily="18" charset="0"/>
              </a:rPr>
              <a:t> liegt, oder</a:t>
            </a:r>
          </a:p>
          <a:p>
            <a:pPr marL="342900" lvl="0" indent="-342900">
              <a:spcBef>
                <a:spcPts val="600"/>
              </a:spcBef>
              <a:buFont typeface="+mj-lt"/>
              <a:buAutoNum type="alphaLcParenR"/>
            </a:pPr>
            <a:r>
              <a:rPr lang="de-DE" sz="1800" i="1" dirty="0">
                <a:solidFill>
                  <a:srgbClr val="08761D"/>
                </a:solidFill>
                <a:effectLst/>
                <a:latin typeface="Times New Roman" panose="02020603050405020304" pitchFamily="18" charset="0"/>
                <a:ea typeface="Times New Roman" panose="02020603050405020304" pitchFamily="18" charset="0"/>
              </a:rPr>
              <a:t>Geräuschspitzen</a:t>
            </a:r>
            <a:r>
              <a:rPr lang="de-DE" sz="1800" i="1" dirty="0">
                <a:effectLst/>
                <a:latin typeface="Times New Roman" panose="02020603050405020304" pitchFamily="18" charset="0"/>
                <a:ea typeface="Times New Roman" panose="02020603050405020304" pitchFamily="18" charset="0"/>
              </a:rPr>
              <a:t> verursachen, die den für deren Beurteilung maßgebenden Immissionsrichtwert erreichen.</a:t>
            </a:r>
          </a:p>
        </p:txBody>
      </p:sp>
      <p:sp>
        <p:nvSpPr>
          <p:cNvPr id="3" name="Textfeld 2">
            <a:extLst>
              <a:ext uri="{FF2B5EF4-FFF2-40B4-BE49-F238E27FC236}">
                <a16:creationId xmlns:a16="http://schemas.microsoft.com/office/drawing/2014/main" id="{95BA2774-3EAE-49E4-9D23-7F404030DABD}"/>
              </a:ext>
            </a:extLst>
          </p:cNvPr>
          <p:cNvSpPr txBox="1"/>
          <p:nvPr/>
        </p:nvSpPr>
        <p:spPr>
          <a:xfrm>
            <a:off x="1046136" y="4482885"/>
            <a:ext cx="7756901" cy="58477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de-DE" sz="1600" dirty="0">
                <a:latin typeface="+mn-lt"/>
              </a:rPr>
              <a:t>Um den Einwirkungsbereich zu bestimmen, muss man den Beurteilungspegel in seiner vollen Schönheit in der Umgebung der Anlage berechnen können.</a:t>
            </a:r>
          </a:p>
        </p:txBody>
      </p:sp>
      <p:sp>
        <p:nvSpPr>
          <p:cNvPr id="7" name="Textfeld 6">
            <a:extLst>
              <a:ext uri="{FF2B5EF4-FFF2-40B4-BE49-F238E27FC236}">
                <a16:creationId xmlns:a16="http://schemas.microsoft.com/office/drawing/2014/main" id="{B1048C6F-FF46-49B9-A12C-3E62015E1F2B}"/>
              </a:ext>
            </a:extLst>
          </p:cNvPr>
          <p:cNvSpPr txBox="1"/>
          <p:nvPr/>
        </p:nvSpPr>
        <p:spPr>
          <a:xfrm>
            <a:off x="1046136" y="5300595"/>
            <a:ext cx="7756901" cy="338554"/>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de-DE" sz="1600" dirty="0">
                <a:latin typeface="+mn-lt"/>
              </a:rPr>
              <a:t>Auch die Gebiete mit gegebenem Immissionsrichtwert müssen vorher klar sein.</a:t>
            </a:r>
          </a:p>
        </p:txBody>
      </p:sp>
      <p:pic>
        <p:nvPicPr>
          <p:cNvPr id="6" name="Aufgezeichneter Sound">
            <a:hlinkClick r:id="" action="ppaction://media"/>
            <a:extLst>
              <a:ext uri="{FF2B5EF4-FFF2-40B4-BE49-F238E27FC236}">
                <a16:creationId xmlns:a16="http://schemas.microsoft.com/office/drawing/2014/main" id="{2EB658E5-3A83-43AC-AB7C-B3C6EECE31F2}"/>
              </a:ext>
            </a:extLst>
          </p:cNvPr>
          <p:cNvPicPr>
            <a:picLocks noChangeAspect="1"/>
          </p:cNvPicPr>
          <p:nvPr>
            <a:audioFile r:link="rId1"/>
            <p:extLst>
              <p:ext uri="{DAA4B4D4-6D71-4841-9C94-3DE7FCFB9230}">
                <p14:media xmlns:p14="http://schemas.microsoft.com/office/powerpoint/2010/main" r:embed="rId2">
                  <p14:trim end="896.8684"/>
                </p14:media>
              </p:ext>
            </p:extLst>
          </p:nvPr>
        </p:nvPicPr>
        <p:blipFill>
          <a:blip r:embed="rId4"/>
          <a:stretch>
            <a:fillRect/>
          </a:stretch>
        </p:blipFill>
        <p:spPr>
          <a:xfrm>
            <a:off x="-482169" y="542924"/>
            <a:ext cx="406400" cy="406400"/>
          </a:xfrm>
          <a:prstGeom prst="rect">
            <a:avLst/>
          </a:prstGeom>
        </p:spPr>
      </p:pic>
    </p:spTree>
    <p:extLst>
      <p:ext uri="{BB962C8B-B14F-4D97-AF65-F5344CB8AC3E}">
        <p14:creationId xmlns:p14="http://schemas.microsoft.com/office/powerpoint/2010/main" val="340436370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350" x="4273550" y="3722688"/>
          <p14:tracePt t="4355" x="4333875" y="3752850"/>
          <p14:tracePt t="4361" x="4338638" y="3756025"/>
          <p14:tracePt t="4391" x="4338638" y="3760788"/>
          <p14:tracePt t="4399" x="4330700" y="3763963"/>
          <p14:tracePt t="4407" x="4319588" y="3763963"/>
          <p14:tracePt t="4414" x="4292600" y="3768725"/>
          <p14:tracePt t="4420" x="4278313" y="3768725"/>
          <p14:tracePt t="4429" x="4244975" y="3768725"/>
          <p14:tracePt t="4435" x="4214813" y="3768725"/>
          <p14:tracePt t="4444" x="4179888" y="3768725"/>
          <p14:tracePt t="4450" x="4157663" y="3768725"/>
          <p14:tracePt t="4458" x="4135438" y="3768725"/>
          <p14:tracePt t="4465" x="4116388" y="3760788"/>
          <p14:tracePt t="4474" x="4102100" y="3760788"/>
          <p14:tracePt t="4481" x="4090988" y="3760788"/>
          <p14:tracePt t="4488" x="4071938" y="3760788"/>
          <p14:tracePt t="4495" x="4060825" y="3760788"/>
          <p14:tracePt t="4504" x="4041775" y="3760788"/>
          <p14:tracePt t="4511" x="4019550" y="3760788"/>
          <p14:tracePt t="4518" x="3989388" y="3760788"/>
          <p14:tracePt t="4525" x="3978275" y="3760788"/>
          <p14:tracePt t="4534" x="3948113" y="3763963"/>
          <p14:tracePt t="4541" x="3911600" y="3775075"/>
          <p14:tracePt t="4548" x="3887788" y="3775075"/>
          <p14:tracePt t="4556" x="3817938" y="3786188"/>
          <p14:tracePt t="4563" x="3678238" y="3808413"/>
          <p14:tracePt t="4572" x="3562350" y="3824288"/>
          <p14:tracePt t="4578" x="3446463" y="3843338"/>
          <p14:tracePt t="4585" x="3300413" y="3868738"/>
          <p14:tracePt t="4593" x="3214688" y="3879850"/>
          <p14:tracePt t="4601" x="3022600" y="3910013"/>
          <p14:tracePt t="4609" x="2832100" y="3937000"/>
          <p14:tracePt t="4615" x="2730500" y="3951288"/>
          <p14:tracePt t="4623" x="2524125" y="3970338"/>
          <p14:tracePt t="4630" x="2424113" y="3984625"/>
          <p14:tracePt t="4640" x="2336800" y="4000500"/>
          <p14:tracePt t="4646" x="2149475" y="4019550"/>
          <p14:tracePt t="4653" x="2074863" y="4025900"/>
          <p14:tracePt t="4661" x="2008188" y="4030663"/>
          <p14:tracePt t="4668" x="1955800" y="4030663"/>
          <p14:tracePt t="4676" x="1903413" y="4030663"/>
          <p14:tracePt t="4691" x="1854200" y="4030663"/>
          <p14:tracePt t="4758" x="1862138" y="4022725"/>
          <p14:tracePt t="4766" x="1868488" y="4019550"/>
          <p14:tracePt t="4774" x="1873250" y="4011613"/>
          <p14:tracePt t="4781" x="1881188" y="4008438"/>
          <p14:tracePt t="4788" x="1884363" y="4000500"/>
          <p14:tracePt t="4796" x="1892300" y="3992563"/>
          <p14:tracePt t="4804" x="1906588" y="3981450"/>
          <p14:tracePt t="4812" x="1914525" y="3973513"/>
          <p14:tracePt t="4818" x="1922463" y="3962400"/>
          <p14:tracePt t="4825" x="1928813" y="3951288"/>
          <p14:tracePt t="4834" x="1944688" y="3940175"/>
          <p14:tracePt t="4842" x="1951038" y="3925888"/>
          <p14:tracePt t="4848" x="1966913" y="3906838"/>
          <p14:tracePt t="4856" x="1985963" y="3887788"/>
          <p14:tracePt t="4863" x="2016125" y="3857625"/>
          <p14:tracePt t="4872" x="2055813" y="3832225"/>
          <p14:tracePt t="4879" x="2105025" y="3786188"/>
          <p14:tracePt t="4885" x="2168525" y="3733800"/>
          <p14:tracePt t="4893" x="2225675" y="3686175"/>
          <p14:tracePt t="4902" x="2292350" y="3633788"/>
          <p14:tracePt t="4909" x="2389188" y="3551238"/>
          <p14:tracePt t="4916" x="2468563" y="3482975"/>
          <p14:tracePt t="4923" x="2520950" y="3435350"/>
          <p14:tracePt t="4931" x="2570163" y="3394075"/>
          <p14:tracePt t="4939" x="2617788" y="3348038"/>
          <p14:tracePt t="4945" x="2659063" y="3300413"/>
          <p14:tracePt t="4953" x="2682875" y="3273425"/>
          <p14:tracePt t="4960" x="2711450" y="3224213"/>
          <p14:tracePt t="4968" x="2727325" y="3198813"/>
          <p14:tracePt t="4976" x="2752725" y="3143250"/>
          <p14:tracePt t="4983" x="2757488" y="3119438"/>
          <p14:tracePt t="4999" x="2763838" y="3055938"/>
          <p14:tracePt t="5007" x="2763838" y="3041650"/>
          <p14:tracePt t="5013" x="2763838" y="3025775"/>
          <p14:tracePt t="5020" x="2757488" y="3011488"/>
          <p14:tracePt t="5028" x="2752725" y="2995613"/>
          <p14:tracePt t="5035" x="2746375" y="2984500"/>
          <p14:tracePt t="5044" x="2738438" y="2978150"/>
          <p14:tracePt t="5050" x="2730500" y="2970213"/>
          <p14:tracePt t="5058" x="2727325" y="2962275"/>
          <p14:tracePt t="5066" x="2722563" y="2962275"/>
          <p14:tracePt t="5074" x="2719388" y="2959100"/>
          <p14:tracePt t="5277" x="2716213" y="2970213"/>
          <p14:tracePt t="5283" x="2716213" y="2984500"/>
          <p14:tracePt t="5291" x="2716213" y="3008313"/>
          <p14:tracePt t="5298" x="2716213" y="3036888"/>
          <p14:tracePt t="5307" x="2730500" y="3089275"/>
          <p14:tracePt t="5321" x="2752725" y="3221038"/>
          <p14:tracePt t="5328" x="2763838" y="3295650"/>
          <p14:tracePt t="5336" x="2779713" y="3389313"/>
          <p14:tracePt t="5344" x="2794000" y="3521075"/>
          <p14:tracePt t="5350" x="2801938" y="3581400"/>
          <p14:tracePt t="5358" x="2816225" y="3686175"/>
          <p14:tracePt t="5365" x="2820988" y="3752850"/>
          <p14:tracePt t="5374" x="2835275" y="3873500"/>
          <p14:tracePt t="5381" x="2851150" y="3932238"/>
          <p14:tracePt t="5388" x="2862263" y="4014788"/>
          <p14:tracePt t="5395" x="2870200" y="4071938"/>
          <p14:tracePt t="5403" x="2881313" y="4130675"/>
          <p14:tracePt t="5411" x="2884488" y="4154488"/>
          <p14:tracePt t="5418" x="2892425" y="4194175"/>
          <p14:tracePt t="5425" x="2895600" y="4217988"/>
          <p14:tracePt t="5433" x="2895600" y="4248150"/>
          <p14:tracePt t="5441" x="2895600" y="4262438"/>
          <p14:tracePt t="5449" x="2898775" y="4273550"/>
          <p14:tracePt t="5455" x="2898775" y="4276725"/>
          <p14:tracePt t="5523" x="2898775" y="4281488"/>
          <p14:tracePt t="5742" x="2906713" y="4281488"/>
          <p14:tracePt t="5748" x="2914650" y="4281488"/>
          <p14:tracePt t="5755" x="2928938" y="4276725"/>
          <p14:tracePt t="5764" x="2947988" y="4270375"/>
          <p14:tracePt t="5771" x="3000375" y="4270375"/>
          <p14:tracePt t="5778" x="3082925" y="4273550"/>
          <p14:tracePt t="5785" x="3214688" y="4303713"/>
          <p14:tracePt t="5793" x="3378200" y="4341813"/>
          <p14:tracePt t="5802" x="3573463" y="4381500"/>
          <p14:tracePt t="5810" x="3794125" y="4419600"/>
          <p14:tracePt t="5816" x="3959225" y="4449763"/>
          <p14:tracePt t="5823" x="4267200" y="4479925"/>
          <p14:tracePt t="5830" x="4589463" y="4491038"/>
          <p14:tracePt t="5840" x="4881563" y="4502150"/>
          <p14:tracePt t="5846" x="5019675" y="4502150"/>
          <p14:tracePt t="5853" x="5232400" y="4502150"/>
          <p14:tracePt t="5861" x="5402263" y="4502150"/>
          <p14:tracePt t="5869" x="5465763" y="4502150"/>
          <p14:tracePt t="5876" x="5526088" y="4502150"/>
          <p14:tracePt t="5883" x="5578475" y="4502150"/>
          <p14:tracePt t="5890" x="5603875" y="4502150"/>
          <p14:tracePt t="5898" x="5614988" y="4502150"/>
          <p14:tracePt t="5935" x="5622925" y="4502150"/>
          <p14:tracePt t="6101" x="5622925" y="4479925"/>
          <p14:tracePt t="6109" x="5622925" y="4449763"/>
          <p14:tracePt t="6116" x="5622925" y="4411663"/>
          <p14:tracePt t="6123" x="5619750" y="4367213"/>
          <p14:tracePt t="6131" x="5607050" y="4306888"/>
          <p14:tracePt t="6147" x="5589588" y="4168775"/>
          <p14:tracePt t="6153" x="5589588" y="4097338"/>
          <p14:tracePt t="6161" x="5581650" y="3970338"/>
          <p14:tracePt t="6168" x="5581650" y="3846513"/>
          <p14:tracePt t="6176" x="5581650" y="3722688"/>
          <p14:tracePt t="6183" x="5581650" y="3598863"/>
          <p14:tracePt t="6191" x="5581650" y="3430588"/>
          <p14:tracePt t="6198" x="5584825" y="3262313"/>
          <p14:tracePt t="6207" x="5584825" y="3168650"/>
          <p14:tracePt t="6213" x="5584825" y="2970213"/>
          <p14:tracePt t="6220" x="5584825" y="2862263"/>
          <p14:tracePt t="6228" x="5570538" y="2659063"/>
          <p14:tracePt t="6235" x="5559425" y="2584450"/>
          <p14:tracePt t="6244" x="5529263" y="2463800"/>
          <p14:tracePt t="6250" x="5518150" y="2408238"/>
          <p14:tracePt t="6258" x="5499100" y="2355850"/>
          <p14:tracePt t="6265" x="5487988" y="2330450"/>
          <p14:tracePt t="6274" x="5484813" y="2317750"/>
          <p14:tracePt t="6281" x="5480050" y="2314575"/>
          <p14:tracePt t="6288" x="5480050" y="2311400"/>
          <p14:tracePt t="6416" x="5476875" y="23114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3E0C58-4E8A-4D33-ACA6-89ED71BE25D0}"/>
              </a:ext>
            </a:extLst>
          </p:cNvPr>
          <p:cNvSpPr>
            <a:spLocks noGrp="1"/>
          </p:cNvSpPr>
          <p:nvPr>
            <p:ph type="title"/>
          </p:nvPr>
        </p:nvSpPr>
        <p:spPr/>
        <p:txBody>
          <a:bodyPr/>
          <a:lstStyle/>
          <a:p>
            <a:r>
              <a:rPr lang="de-DE" dirty="0"/>
              <a:t>Eulen nach Athen …</a:t>
            </a:r>
            <a:br>
              <a:rPr lang="de-DE" dirty="0"/>
            </a:br>
            <a:r>
              <a:rPr lang="de-DE" sz="1600" dirty="0"/>
              <a:t>Sie wissen das sicher</a:t>
            </a:r>
            <a:endParaRPr lang="de-DE" dirty="0"/>
          </a:p>
        </p:txBody>
      </p:sp>
      <p:sp>
        <p:nvSpPr>
          <p:cNvPr id="4" name="Fußzeilenplatzhalter 3">
            <a:extLst>
              <a:ext uri="{FF2B5EF4-FFF2-40B4-BE49-F238E27FC236}">
                <a16:creationId xmlns:a16="http://schemas.microsoft.com/office/drawing/2014/main" id="{41A8132D-29E6-4059-A86E-1F06EB9C1D40}"/>
              </a:ext>
            </a:extLst>
          </p:cNvPr>
          <p:cNvSpPr>
            <a:spLocks noGrp="1"/>
          </p:cNvSpPr>
          <p:nvPr>
            <p:ph type="ftr" sz="quarter" idx="13"/>
          </p:nvPr>
        </p:nvSpPr>
        <p:spPr/>
        <p:txBody>
          <a:bodyPr/>
          <a:lstStyle/>
          <a:p>
            <a:r>
              <a:rPr lang="de-DE"/>
              <a:t>Zum Einwirkungsbereich der TA Lärm, DAGA 2021, Wien</a:t>
            </a:r>
            <a:endParaRPr lang="de-DE" dirty="0"/>
          </a:p>
        </p:txBody>
      </p:sp>
      <p:sp>
        <p:nvSpPr>
          <p:cNvPr id="27" name="Text Box 4">
            <a:extLst>
              <a:ext uri="{FF2B5EF4-FFF2-40B4-BE49-F238E27FC236}">
                <a16:creationId xmlns:a16="http://schemas.microsoft.com/office/drawing/2014/main" id="{9D2DEF40-CDE2-40CE-8052-40AF94A140C7}"/>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Einführung</a:t>
            </a:r>
          </a:p>
        </p:txBody>
      </p:sp>
      <p:sp>
        <p:nvSpPr>
          <p:cNvPr id="33" name="Textfeld 32">
            <a:extLst>
              <a:ext uri="{FF2B5EF4-FFF2-40B4-BE49-F238E27FC236}">
                <a16:creationId xmlns:a16="http://schemas.microsoft.com/office/drawing/2014/main" id="{5E1FDE20-DF24-41A1-A832-16D121E9A4F1}"/>
              </a:ext>
            </a:extLst>
          </p:cNvPr>
          <p:cNvSpPr txBox="1"/>
          <p:nvPr/>
        </p:nvSpPr>
        <p:spPr>
          <a:xfrm>
            <a:off x="743919" y="1143793"/>
            <a:ext cx="8190854" cy="2816156"/>
          </a:xfrm>
          <a:prstGeom prst="rect">
            <a:avLst/>
          </a:prstGeom>
          <a:noFill/>
        </p:spPr>
        <p:txBody>
          <a:bodyPr wrap="square">
            <a:spAutoFit/>
          </a:bodyPr>
          <a:lstStyle/>
          <a:p>
            <a:pPr>
              <a:spcBef>
                <a:spcPts val="600"/>
              </a:spcBef>
            </a:pPr>
            <a:r>
              <a:rPr lang="de-DE" sz="1800" i="1" dirty="0">
                <a:latin typeface="Times New Roman" panose="02020603050405020304" pitchFamily="18" charset="0"/>
              </a:rPr>
              <a:t>Zitat TA Lärm</a:t>
            </a:r>
          </a:p>
          <a:p>
            <a:pPr>
              <a:spcBef>
                <a:spcPts val="600"/>
              </a:spcBef>
            </a:pPr>
            <a:endParaRPr lang="de-DE" sz="1800" i="1" dirty="0">
              <a:latin typeface="Times New Roman" panose="02020603050405020304" pitchFamily="18" charset="0"/>
            </a:endParaRPr>
          </a:p>
          <a:p>
            <a:pPr algn="just">
              <a:spcBef>
                <a:spcPts val="600"/>
              </a:spcBef>
            </a:pPr>
            <a:r>
              <a:rPr lang="de-DE" sz="1800" b="1" i="1" dirty="0">
                <a:effectLst/>
                <a:latin typeface="Times New Roman" panose="02020603050405020304" pitchFamily="18" charset="0"/>
                <a:ea typeface="Times New Roman" panose="02020603050405020304" pitchFamily="18" charset="0"/>
              </a:rPr>
              <a:t>2.10 Beurteilungspegel </a:t>
            </a:r>
            <a:r>
              <a:rPr lang="de-DE" sz="1800" b="1" i="1" dirty="0" err="1">
                <a:effectLst/>
                <a:latin typeface="Times New Roman" panose="02020603050405020304" pitchFamily="18" charset="0"/>
                <a:ea typeface="Times New Roman" panose="02020603050405020304" pitchFamily="18" charset="0"/>
              </a:rPr>
              <a:t>L</a:t>
            </a:r>
            <a:r>
              <a:rPr lang="de-DE" sz="1800" b="1" i="1" baseline="-25000" dirty="0" err="1">
                <a:effectLst/>
                <a:latin typeface="Times New Roman" panose="02020603050405020304" pitchFamily="18" charset="0"/>
                <a:ea typeface="Times New Roman" panose="02020603050405020304" pitchFamily="18" charset="0"/>
              </a:rPr>
              <a:t>r</a:t>
            </a:r>
            <a:r>
              <a:rPr lang="de-DE" sz="1800" b="1" i="1" dirty="0">
                <a:effectLst/>
                <a:latin typeface="Times New Roman" panose="02020603050405020304" pitchFamily="18" charset="0"/>
                <a:ea typeface="Times New Roman" panose="02020603050405020304" pitchFamily="18" charset="0"/>
              </a:rPr>
              <a:t> </a:t>
            </a:r>
          </a:p>
          <a:p>
            <a:pPr algn="just">
              <a:spcBef>
                <a:spcPts val="600"/>
              </a:spcBef>
            </a:pPr>
            <a:r>
              <a:rPr lang="de-DE" sz="1800" i="1" dirty="0">
                <a:effectLst/>
                <a:latin typeface="Times New Roman" panose="02020603050405020304" pitchFamily="18" charset="0"/>
                <a:ea typeface="Times New Roman" panose="02020603050405020304" pitchFamily="18" charset="0"/>
              </a:rPr>
              <a:t>Der Beurteilungspegel </a:t>
            </a:r>
            <a:r>
              <a:rPr lang="de-DE" sz="1800" i="1" dirty="0" err="1">
                <a:effectLst/>
                <a:latin typeface="Times New Roman" panose="02020603050405020304" pitchFamily="18" charset="0"/>
                <a:ea typeface="Times New Roman" panose="02020603050405020304" pitchFamily="18" charset="0"/>
              </a:rPr>
              <a:t>L</a:t>
            </a:r>
            <a:r>
              <a:rPr lang="de-DE" sz="1800" i="1" baseline="-25000" dirty="0" err="1">
                <a:effectLst/>
                <a:latin typeface="Times New Roman" panose="02020603050405020304" pitchFamily="18" charset="0"/>
                <a:ea typeface="Times New Roman" panose="02020603050405020304" pitchFamily="18" charset="0"/>
              </a:rPr>
              <a:t>r</a:t>
            </a:r>
            <a:r>
              <a:rPr lang="de-DE" sz="1800" i="1" dirty="0">
                <a:effectLst/>
                <a:latin typeface="Times New Roman" panose="02020603050405020304" pitchFamily="18" charset="0"/>
                <a:ea typeface="Times New Roman" panose="02020603050405020304" pitchFamily="18" charset="0"/>
              </a:rPr>
              <a:t> ist der aus dem Mittelungspegel </a:t>
            </a:r>
            <a:r>
              <a:rPr lang="de-DE" sz="1800" i="1" dirty="0" err="1">
                <a:effectLst/>
                <a:latin typeface="Times New Roman" panose="02020603050405020304" pitchFamily="18" charset="0"/>
                <a:ea typeface="Times New Roman" panose="02020603050405020304" pitchFamily="18" charset="0"/>
              </a:rPr>
              <a:t>L</a:t>
            </a:r>
            <a:r>
              <a:rPr lang="de-DE" sz="1800" i="1" baseline="-25000" dirty="0" err="1">
                <a:effectLst/>
                <a:latin typeface="Times New Roman" panose="02020603050405020304" pitchFamily="18" charset="0"/>
                <a:ea typeface="Times New Roman" panose="02020603050405020304" pitchFamily="18" charset="0"/>
              </a:rPr>
              <a:t>Aeq</a:t>
            </a:r>
            <a:r>
              <a:rPr lang="de-DE" sz="1800" i="1" dirty="0">
                <a:effectLst/>
                <a:latin typeface="Times New Roman" panose="02020603050405020304" pitchFamily="18" charset="0"/>
                <a:ea typeface="Times New Roman" panose="02020603050405020304" pitchFamily="18" charset="0"/>
              </a:rPr>
              <a:t> des zu beurteilenden Geräusches und gegebenenfalls aus Zuschlägen gemäß dem Anhang für Ton- und Informationshaltigkeit, Impulshaltigkeit und für Tageszeiten mit erhöhter Empfindlichkeit gebildete Wert zur Kennzeichnung der mittleren Geräuschbelastung während jeder Beurteilungszeit. Der Beurteilungspegel </a:t>
            </a:r>
            <a:r>
              <a:rPr lang="de-DE" sz="1800" i="1" dirty="0" err="1">
                <a:effectLst/>
                <a:latin typeface="Times New Roman" panose="02020603050405020304" pitchFamily="18" charset="0"/>
                <a:ea typeface="Times New Roman" panose="02020603050405020304" pitchFamily="18" charset="0"/>
              </a:rPr>
              <a:t>L</a:t>
            </a:r>
            <a:r>
              <a:rPr lang="de-DE" sz="1800" i="1" baseline="-25000" dirty="0" err="1">
                <a:effectLst/>
                <a:latin typeface="Times New Roman" panose="02020603050405020304" pitchFamily="18" charset="0"/>
                <a:ea typeface="Times New Roman" panose="02020603050405020304" pitchFamily="18" charset="0"/>
              </a:rPr>
              <a:t>r</a:t>
            </a:r>
            <a:r>
              <a:rPr lang="de-DE" sz="1800" i="1" dirty="0">
                <a:effectLst/>
                <a:latin typeface="Times New Roman" panose="02020603050405020304" pitchFamily="18" charset="0"/>
                <a:ea typeface="Times New Roman" panose="02020603050405020304" pitchFamily="18" charset="0"/>
              </a:rPr>
              <a:t> ist diejenige Größe, auf die sich die Immissionsrichtwerte nach Nummer 6 beziehen.</a:t>
            </a:r>
          </a:p>
        </p:txBody>
      </p:sp>
      <p:pic>
        <p:nvPicPr>
          <p:cNvPr id="5" name="Aufgezeichneter Sound">
            <a:hlinkClick r:id="" action="ppaction://media"/>
            <a:extLst>
              <a:ext uri="{FF2B5EF4-FFF2-40B4-BE49-F238E27FC236}">
                <a16:creationId xmlns:a16="http://schemas.microsoft.com/office/drawing/2014/main" id="{4CC76E4D-CFEE-4FAD-945F-E05FBE53C047}"/>
              </a:ext>
            </a:extLst>
          </p:cNvPr>
          <p:cNvPicPr>
            <a:picLocks noChangeAspect="1"/>
          </p:cNvPicPr>
          <p:nvPr>
            <a:audioFile r:link="rId1"/>
            <p:extLst>
              <p:ext uri="{DAA4B4D4-6D71-4841-9C94-3DE7FCFB9230}">
                <p14:media xmlns:p14="http://schemas.microsoft.com/office/powerpoint/2010/main" r:embed="rId2">
                  <p14:trim st="1990" end="1830.5691"/>
                </p14:media>
              </p:ext>
            </p:extLst>
          </p:nvPr>
        </p:nvPicPr>
        <p:blipFill>
          <a:blip r:embed="rId4"/>
          <a:stretch>
            <a:fillRect/>
          </a:stretch>
        </p:blipFill>
        <p:spPr>
          <a:xfrm>
            <a:off x="-493793" y="542924"/>
            <a:ext cx="406400" cy="406400"/>
          </a:xfrm>
          <a:prstGeom prst="rect">
            <a:avLst/>
          </a:prstGeom>
        </p:spPr>
      </p:pic>
    </p:spTree>
    <p:extLst>
      <p:ext uri="{BB962C8B-B14F-4D97-AF65-F5344CB8AC3E}">
        <p14:creationId xmlns:p14="http://schemas.microsoft.com/office/powerpoint/2010/main" val="193557992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236" x="5529263" y="2220913"/>
          <p14:tracePt t="2239" x="5641975" y="2055813"/>
          <p14:tracePt t="2247" x="5903913" y="1611313"/>
          <p14:tracePt t="2263" x="5970588" y="1493838"/>
          <p14:tracePt t="2268" x="6000750" y="1438275"/>
          <p14:tracePt t="2275" x="6030913" y="1389063"/>
          <p14:tracePt t="2283" x="6042025" y="1363663"/>
          <p14:tracePt t="2291" x="6064250" y="1325563"/>
          <p14:tracePt t="2299" x="6094413" y="1270000"/>
          <p14:tracePt t="2306" x="6105525" y="1243013"/>
          <p14:tracePt t="2322" x="6127750" y="1179513"/>
          <p14:tracePt t="2337" x="6132513" y="1138238"/>
          <p14:tracePt t="2343" x="6132513" y="1127125"/>
          <p14:tracePt t="2351" x="6132513" y="1116013"/>
          <p14:tracePt t="2359" x="6132513" y="1112838"/>
          <p14:tracePt t="2367" x="6132513" y="1108075"/>
          <p14:tracePt t="2400" x="6135688" y="1104900"/>
          <p14:tracePt t="2403" x="6140450" y="1093788"/>
          <p14:tracePt t="2410" x="6143625" y="1085850"/>
          <p14:tracePt t="2418" x="6151563" y="1082675"/>
          <p14:tracePt t="2427" x="6154738" y="1074738"/>
          <p14:tracePt t="2434" x="6157913" y="1063625"/>
          <p14:tracePt t="2441" x="6165850" y="1055688"/>
          <p14:tracePt t="2448" x="6173788" y="1041400"/>
          <p14:tracePt t="2455" x="6184900" y="1030288"/>
          <p14:tracePt t="2465" x="6203950" y="1003300"/>
          <p14:tracePt t="2471" x="6215063" y="996950"/>
          <p14:tracePt t="2478" x="6221413" y="989013"/>
          <p14:tracePt t="2485" x="6229350" y="981075"/>
          <p14:tracePt t="2493" x="6237288" y="977900"/>
          <p14:tracePt t="2501" x="6240463" y="969963"/>
          <p14:tracePt t="2508" x="6251575" y="962025"/>
          <p14:tracePt t="2516" x="6262688" y="950913"/>
          <p14:tracePt t="2523" x="6281738" y="944563"/>
          <p14:tracePt t="2539" x="6311900" y="920750"/>
          <p14:tracePt t="2545" x="6327775" y="914400"/>
          <p14:tracePt t="2553" x="6334125" y="906463"/>
          <p14:tracePt t="2561" x="6345238" y="895350"/>
          <p14:tracePt t="2569" x="6356350" y="884238"/>
          <p14:tracePt t="2575" x="6364288" y="873125"/>
          <p14:tracePt t="2584" x="6383338" y="854075"/>
          <p14:tracePt t="2591" x="6402388" y="831850"/>
          <p14:tracePt t="2600" x="6416675" y="823913"/>
          <p14:tracePt t="2606" x="6416675" y="820738"/>
          <p14:tracePt t="2613" x="6421438" y="815975"/>
          <p14:tracePt t="2629" x="6424613" y="812800"/>
          <p14:tracePt t="2643" x="6427788" y="812800"/>
          <p14:tracePt t="2651" x="6427788" y="809625"/>
          <p14:tracePt t="2659" x="6432550" y="809625"/>
          <p14:tracePt t="2666" x="6435725" y="809625"/>
          <p14:tracePt t="2680" x="6438900" y="809625"/>
          <p14:tracePt t="2772" x="6443663" y="804863"/>
          <p14:tracePt t="2778" x="6450013" y="798513"/>
          <p14:tracePt t="2793" x="6454775" y="793750"/>
          <p14:tracePt t="2802" x="6457950" y="793750"/>
          <p14:tracePt t="2808" x="6465888" y="785813"/>
          <p14:tracePt t="2816" x="6477000" y="774700"/>
          <p14:tracePt t="2823" x="6480175" y="771525"/>
          <p14:tracePt t="2833" x="6480175" y="768350"/>
          <p14:tracePt t="2838" x="6484938" y="768350"/>
          <p14:tracePt t="2845" x="6488113" y="763588"/>
          <p14:tracePt t="2853" x="6488113" y="760413"/>
          <p14:tracePt t="2869" x="6491288" y="760413"/>
          <p14:tracePt t="2920" x="6496050" y="757238"/>
          <p14:tracePt t="2988" x="6496050" y="752475"/>
          <p14:tracePt t="2997" x="6499225" y="752475"/>
          <p14:tracePt t="3010" x="6499225" y="749300"/>
          <p14:tracePt t="3078" x="6502400" y="746125"/>
          <p14:tracePt t="3086" x="6507163" y="741363"/>
          <p14:tracePt t="3093" x="6507163" y="738188"/>
          <p14:tracePt t="3101" x="6510338" y="738188"/>
          <p14:tracePt t="3108" x="6510338" y="733425"/>
          <p14:tracePt t="3123" x="6513513" y="730250"/>
          <p14:tracePt t="3153" x="6518275" y="730250"/>
          <p14:tracePt t="3162" x="6518275" y="727075"/>
          <p14:tracePt t="3169" x="6521450" y="722313"/>
          <p14:tracePt t="3175" x="6521450" y="719138"/>
          <p14:tracePt t="3273" x="6526213" y="719138"/>
          <p14:tracePt t="3304" x="6537325" y="704850"/>
          <p14:tracePt t="3310" x="6540500" y="700088"/>
          <p14:tracePt t="3318" x="6543675" y="696913"/>
          <p14:tracePt t="3340" x="6548438" y="692150"/>
          <p14:tracePt t="3349" x="6551613" y="692150"/>
          <p14:tracePt t="6677" x="6518275" y="652463"/>
          <p14:tracePt t="6679" x="6473825" y="625475"/>
          <p14:tracePt t="6686" x="6405563" y="569913"/>
          <p14:tracePt t="6693" x="6402388" y="561975"/>
          <p14:tracePt t="6708" x="6394450" y="550863"/>
          <p14:tracePt t="6716" x="6391275" y="542925"/>
          <p14:tracePt t="6724" x="6386513" y="531813"/>
          <p14:tracePt t="6732" x="6383338" y="520700"/>
          <p14:tracePt t="6739" x="6380163" y="512763"/>
          <p14:tracePt t="6745" x="6375400" y="506413"/>
          <p14:tracePt t="6754" x="6375400" y="501650"/>
          <p14:tracePt t="6761" x="6375400" y="493713"/>
          <p14:tracePt t="6768" x="6372225" y="487363"/>
          <p14:tracePt t="6775" x="6372225" y="479425"/>
          <p14:tracePt t="6783" x="6372225" y="471488"/>
          <p14:tracePt t="6791" x="6372225" y="460375"/>
          <p14:tracePt t="6799" x="6372225" y="441325"/>
          <p14:tracePt t="6806" x="6372225" y="430213"/>
          <p14:tracePt t="6813" x="6372225" y="404813"/>
          <p14:tracePt t="6820" x="6372225" y="385763"/>
          <p14:tracePt t="6829" x="6372225" y="363538"/>
          <p14:tracePt t="6835" x="6367463" y="341313"/>
          <p14:tracePt t="6843" x="6364288" y="322263"/>
          <p14:tracePt t="6853" x="6356350" y="303213"/>
          <p14:tracePt t="6858" x="6353175" y="288925"/>
          <p14:tracePt t="6866" x="6345238" y="269875"/>
          <p14:tracePt t="6894" x="6330950" y="217488"/>
          <p14:tracePt t="6896" x="6323013" y="206375"/>
          <p14:tracePt t="6904" x="6323013" y="198438"/>
          <p14:tracePt t="6910" x="6315075" y="184150"/>
          <p14:tracePt t="6918" x="6308725" y="173038"/>
          <p14:tracePt t="6928" x="6303963" y="160338"/>
          <p14:tracePt t="6934" x="6303963" y="153988"/>
          <p14:tracePt t="6940" x="6303963" y="123825"/>
          <p14:tracePt t="6948" x="6303963" y="107950"/>
          <p14:tracePt t="6956" x="6303963" y="93663"/>
          <p14:tracePt t="6965" x="6303963" y="82550"/>
          <p14:tracePt t="6971" x="6297613" y="66675"/>
          <p14:tracePt t="6978" x="6297613" y="63500"/>
          <p14:tracePt t="6986" x="6292850" y="49213"/>
          <p14:tracePt t="6993" x="6289675" y="44450"/>
          <p14:tracePt t="7001" x="6289675" y="33338"/>
          <p14:tracePt t="7008" x="6289675" y="30163"/>
          <p14:tracePt t="7023" x="6289675" y="26988"/>
          <p14:tracePt t="7045" x="6297613" y="26988"/>
          <p14:tracePt t="7054" x="6327775" y="26988"/>
          <p14:tracePt t="7061" x="6356350" y="26988"/>
          <p14:tracePt t="7069" x="6424613" y="38100"/>
          <p14:tracePt t="7075" x="6484938" y="41275"/>
          <p14:tracePt t="7083" x="6551613" y="41275"/>
          <p14:tracePt t="7090" x="6642100" y="41275"/>
          <p14:tracePt t="7100" x="6716713" y="49213"/>
          <p14:tracePt t="7106" x="6791325" y="52388"/>
          <p14:tracePt t="7113" x="6859588" y="52388"/>
          <p14:tracePt t="7121" x="6904038" y="52388"/>
          <p14:tracePt t="7129" x="6942138" y="52388"/>
          <p14:tracePt t="7136" x="6959600" y="52388"/>
          <p14:tracePt t="7143" x="6981825" y="52388"/>
          <p14:tracePt t="7151" x="7019925" y="41275"/>
          <p14:tracePt t="7158" x="7053263" y="30163"/>
          <p14:tracePt t="7167" x="7094538" y="19050"/>
          <p14:tracePt t="7174" x="7113588" y="11113"/>
          <p14:tracePt t="7182" x="7121525" y="7938"/>
          <p14:tracePt t="7188" x="7132638" y="0"/>
          <p14:tracePt t="7204" x="7135813" y="0"/>
          <p14:tracePt t="7533" x="5765800" y="63500"/>
          <p14:tracePt t="7541" x="5911850" y="112713"/>
          <p14:tracePt t="7548" x="6080125" y="168275"/>
          <p14:tracePt t="7556" x="6281738" y="239713"/>
          <p14:tracePt t="7564" x="6496050" y="300038"/>
          <p14:tracePt t="7571" x="6738938" y="374650"/>
          <p14:tracePt t="7578" x="6843713" y="396875"/>
          <p14:tracePt t="7586" x="7034213" y="434975"/>
          <p14:tracePt t="7593" x="7121525" y="449263"/>
          <p14:tracePt t="7601" x="7278688" y="457200"/>
          <p14:tracePt t="7608" x="7353300" y="465138"/>
          <p14:tracePt t="7616" x="7421563" y="465138"/>
          <p14:tracePt t="7623" x="7554913" y="465138"/>
          <p14:tracePt t="7632" x="7623175" y="465138"/>
          <p14:tracePt t="7638" x="7689850" y="465138"/>
          <p14:tracePt t="7645" x="7758113" y="460375"/>
          <p14:tracePt t="7653" x="7810500" y="452438"/>
          <p14:tracePt t="7662" x="7866063" y="441325"/>
          <p14:tracePt t="7669" x="7904163" y="430213"/>
          <p14:tracePt t="7675" x="7929563" y="419100"/>
          <p14:tracePt t="7683" x="7948613" y="415925"/>
          <p14:tracePt t="7690" x="7967663" y="407988"/>
          <p14:tracePt t="7699" x="7970838" y="407988"/>
          <p14:tracePt t="7706" x="7986713" y="400050"/>
          <p14:tracePt t="7721" x="8012113" y="382588"/>
          <p14:tracePt t="7730" x="8012113" y="377825"/>
          <p14:tracePt t="7736" x="8020050" y="371475"/>
          <p14:tracePt t="7743" x="8035925" y="358775"/>
          <p14:tracePt t="7750" x="8042275" y="352425"/>
          <p14:tracePt t="7760" x="8058150" y="325438"/>
          <p14:tracePt t="7766" x="8080375" y="300038"/>
          <p14:tracePt t="7773" x="8088313" y="288925"/>
          <p14:tracePt t="7781" x="8105775" y="258763"/>
          <p14:tracePt t="7788" x="8113713" y="242888"/>
          <p14:tracePt t="7797" x="8147050" y="206375"/>
          <p14:tracePt t="7803" x="8162925" y="187325"/>
          <p14:tracePt t="7810" x="8169275" y="179388"/>
          <p14:tracePt t="7818" x="8174038" y="173038"/>
          <p14:tracePt t="7826" x="8177213" y="168275"/>
          <p14:tracePt t="7834" x="8177213" y="165100"/>
          <p14:tracePt t="7893" x="8166100" y="153988"/>
          <p14:tracePt t="7903" x="8162925" y="153988"/>
          <p14:tracePt t="7908" x="8158163" y="153988"/>
          <p14:tracePt t="7946" x="8158163" y="157163"/>
          <p14:tracePt t="7953" x="8158163" y="168275"/>
          <p14:tracePt t="7961" x="8174038" y="187325"/>
          <p14:tracePt t="7968" x="8237538" y="239713"/>
          <p14:tracePt t="7975" x="8342313" y="303213"/>
          <p14:tracePt t="7983" x="8507413" y="388938"/>
          <p14:tracePt t="7991" x="8713788" y="493713"/>
          <p14:tracePt t="7999" x="8904288" y="584200"/>
          <p14:tracePt t="8006" x="9064625" y="658813"/>
          <p14:tracePt t="8823" x="9061450" y="101600"/>
          <p14:tracePt t="8832" x="8956675" y="104775"/>
          <p14:tracePt t="8838" x="8904288" y="112713"/>
          <p14:tracePt t="8845" x="8843963" y="123825"/>
          <p14:tracePt t="8853" x="8783638" y="134938"/>
          <p14:tracePt t="8860" x="8675688" y="157163"/>
          <p14:tracePt t="8869" x="8612188" y="168275"/>
          <p14:tracePt t="8875" x="8543925" y="184150"/>
          <p14:tracePt t="8893" x="8383588" y="212725"/>
          <p14:tracePt t="8899" x="8286750" y="228600"/>
          <p14:tracePt t="8906" x="8245475" y="231775"/>
          <p14:tracePt t="8913" x="8116888" y="254000"/>
          <p14:tracePt t="8921" x="7967663" y="280988"/>
          <p14:tracePt t="8929" x="7796213" y="300038"/>
          <p14:tracePt t="8935" x="7631113" y="330200"/>
          <p14:tracePt t="8943" x="7443788" y="347663"/>
          <p14:tracePt t="8950" x="7237413" y="374650"/>
          <p14:tracePt t="8959" x="7061200" y="393700"/>
          <p14:tracePt t="8966" x="6888163" y="412750"/>
          <p14:tracePt t="8974" x="6592888" y="446088"/>
          <p14:tracePt t="8981" x="6450013" y="465138"/>
          <p14:tracePt t="8988" x="6300788" y="490538"/>
          <p14:tracePt t="8997" x="6143625" y="506413"/>
          <p14:tracePt t="9003" x="5994400" y="531813"/>
          <p14:tracePt t="9019" x="5794375" y="554038"/>
          <p14:tracePt t="9026" x="5645150" y="581025"/>
          <p14:tracePt t="9034" x="5454650" y="606425"/>
          <p14:tracePt t="9041" x="5278438" y="625475"/>
          <p14:tracePt t="9048" x="5091113" y="644525"/>
          <p14:tracePt t="9056" x="4918075" y="655638"/>
          <p14:tracePt t="9064" x="4873625" y="658813"/>
          <p14:tracePt t="9071" x="4749800" y="658813"/>
          <p14:tracePt t="9078" x="4592638" y="669925"/>
          <p14:tracePt t="9086" x="4554538" y="669925"/>
          <p14:tracePt t="9093" x="4518025" y="674688"/>
          <p14:tracePt t="9101" x="4506913" y="677863"/>
          <p14:tracePt t="9153" x="4513263" y="685800"/>
          <p14:tracePt t="9162" x="4529138" y="696913"/>
          <p14:tracePt t="9168" x="4581525" y="738188"/>
          <p14:tracePt t="9175" x="4622800" y="768350"/>
          <p14:tracePt t="9183" x="4667250" y="790575"/>
          <p14:tracePt t="9190" x="4752975" y="838200"/>
          <p14:tracePt t="9199" x="4865688" y="887413"/>
          <p14:tracePt t="9206" x="4967288" y="936625"/>
          <p14:tracePt t="9213" x="5057775" y="962025"/>
          <p14:tracePt t="9221" x="5187950" y="1014413"/>
          <p14:tracePt t="9229" x="5278438" y="1033463"/>
          <p14:tracePt t="9236" x="5416550" y="1077913"/>
          <p14:tracePt t="9243" x="5518150" y="1101725"/>
          <p14:tracePt t="9250" x="5619750" y="1116013"/>
          <p14:tracePt t="9260" x="5716588" y="1123950"/>
          <p14:tracePt t="9267" x="5776913" y="1123950"/>
          <p14:tracePt t="9273" x="5865813" y="1123950"/>
          <p14:tracePt t="9280" x="5978525" y="1131888"/>
          <p14:tracePt t="9288" x="6046788" y="1131888"/>
          <p14:tracePt t="9297" x="6113463" y="1131888"/>
          <p14:tracePt t="9303" x="6237288" y="1131888"/>
          <p14:tracePt t="9310" x="6303963" y="1131888"/>
          <p14:tracePt t="9318" x="6380163" y="1131888"/>
          <p14:tracePt t="9326" x="6446838" y="1131888"/>
          <p14:tracePt t="9334" x="6551613" y="1138238"/>
          <p14:tracePt t="9341" x="6581775" y="1138238"/>
          <p14:tracePt t="9348" x="6626225" y="1138238"/>
          <p14:tracePt t="9356" x="6642100" y="1138238"/>
          <p14:tracePt t="9364" x="6648450" y="1138238"/>
          <p14:tracePt t="9371" x="6653213" y="1138238"/>
          <p14:tracePt t="9475" x="6645275" y="1138238"/>
          <p14:tracePt t="9483" x="6642100" y="1138238"/>
          <p14:tracePt t="9491" x="6634163" y="1143000"/>
          <p14:tracePt t="9499" x="6630988" y="1143000"/>
          <p14:tracePt t="9506" x="6619875" y="1146175"/>
          <p14:tracePt t="9513" x="6600825" y="1149350"/>
          <p14:tracePt t="9520" x="6578600" y="1149350"/>
          <p14:tracePt t="9529" x="6540500" y="1149350"/>
          <p14:tracePt t="9536" x="6502400" y="1149350"/>
          <p14:tracePt t="9543" x="6435725" y="1149350"/>
          <p14:tracePt t="9550" x="6367463" y="1149350"/>
          <p14:tracePt t="9559" x="6262688" y="1135063"/>
          <p14:tracePt t="9567" x="6146800" y="1119188"/>
          <p14:tracePt t="9573" x="6030913" y="1104900"/>
          <p14:tracePt t="9581" x="5835650" y="1063625"/>
          <p14:tracePt t="9588" x="5719763" y="1041400"/>
          <p14:tracePt t="9597" x="5526088" y="1003300"/>
          <p14:tracePt t="9604" x="5391150" y="977900"/>
          <p14:tracePt t="9610" x="5226050" y="939800"/>
          <p14:tracePt t="9618" x="5049838" y="914400"/>
          <p14:tracePt t="9626" x="4854575" y="876300"/>
          <p14:tracePt t="9634" x="4618038" y="831850"/>
          <p14:tracePt t="9640" x="4349750" y="779463"/>
          <p14:tracePt t="9648" x="4198938" y="752475"/>
          <p14:tracePt t="9656" x="3870325" y="696913"/>
          <p14:tracePt t="9664" x="3694113" y="669925"/>
          <p14:tracePt t="9671" x="3367088" y="625475"/>
          <p14:tracePt t="9678" x="3206750" y="595313"/>
          <p14:tracePt t="9685" x="3057525" y="569913"/>
          <p14:tracePt t="9694" x="2776538" y="528638"/>
          <p14:tracePt t="9702" x="2644775" y="509588"/>
          <p14:tracePt t="9708" x="2517775" y="493713"/>
          <p14:tracePt t="9716" x="2251075" y="465138"/>
          <p14:tracePt t="9724" x="2135188" y="446088"/>
          <p14:tracePt t="9732" x="2033588" y="434975"/>
          <p14:tracePt t="9746" x="1828800" y="427038"/>
          <p14:tracePt t="9754" x="1735138" y="419100"/>
          <p14:tracePt t="9762" x="1625600" y="419100"/>
          <p14:tracePt t="9768" x="1512888" y="412750"/>
          <p14:tracePt t="9775" x="1374775" y="412750"/>
          <p14:tracePt t="9783" x="1322388" y="412750"/>
          <p14:tracePt t="9791" x="1184275" y="404813"/>
          <p14:tracePt t="9800" x="1044575" y="396875"/>
          <p14:tracePt t="9806" x="906463" y="396875"/>
          <p14:tracePt t="9813" x="854075" y="388938"/>
          <p14:tracePt t="9821" x="715963" y="374650"/>
          <p14:tracePt t="9830" x="554038" y="355600"/>
          <p14:tracePt t="9836" x="501650" y="352425"/>
          <p14:tracePt t="9843" x="371475" y="330200"/>
          <p14:tracePt t="9851" x="269875" y="314325"/>
          <p14:tracePt t="9858" x="201613" y="300038"/>
          <p14:tracePt t="9867" x="142875" y="28892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CD90D-416A-4EE8-B536-9D8D24B86A74}"/>
              </a:ext>
            </a:extLst>
          </p:cNvPr>
          <p:cNvSpPr>
            <a:spLocks noGrp="1"/>
          </p:cNvSpPr>
          <p:nvPr>
            <p:ph type="title"/>
          </p:nvPr>
        </p:nvSpPr>
        <p:spPr/>
        <p:txBody>
          <a:bodyPr/>
          <a:lstStyle/>
          <a:p>
            <a:r>
              <a:rPr lang="de-DE" dirty="0"/>
              <a:t>Bestimmung des Einwirkungsbereichs</a:t>
            </a:r>
            <a:br>
              <a:rPr lang="de-DE" dirty="0"/>
            </a:br>
            <a:r>
              <a:rPr lang="de-DE" sz="1600" dirty="0"/>
              <a:t>Vorbereitende Überlegungen nach TA Lärm 2.2 a</a:t>
            </a:r>
          </a:p>
        </p:txBody>
      </p:sp>
      <p:sp>
        <p:nvSpPr>
          <p:cNvPr id="3" name="Inhaltsplatzhalter 2">
            <a:extLst>
              <a:ext uri="{FF2B5EF4-FFF2-40B4-BE49-F238E27FC236}">
                <a16:creationId xmlns:a16="http://schemas.microsoft.com/office/drawing/2014/main" id="{79D1EE11-F2B9-4CA4-8F94-CB28822CCAEF}"/>
              </a:ext>
            </a:extLst>
          </p:cNvPr>
          <p:cNvSpPr>
            <a:spLocks noGrp="1"/>
          </p:cNvSpPr>
          <p:nvPr>
            <p:ph idx="1"/>
          </p:nvPr>
        </p:nvSpPr>
        <p:spPr>
          <a:xfrm>
            <a:off x="762000" y="1219200"/>
            <a:ext cx="8229600" cy="4158712"/>
          </a:xfrm>
        </p:spPr>
        <p:txBody>
          <a:bodyPr/>
          <a:lstStyle/>
          <a:p>
            <a:endParaRPr lang="de-DE" sz="1800" dirty="0"/>
          </a:p>
          <a:p>
            <a:endParaRPr lang="de-DE" sz="1800" dirty="0"/>
          </a:p>
          <a:p>
            <a:endParaRPr lang="de-DE" sz="1800" dirty="0"/>
          </a:p>
          <a:p>
            <a:endParaRPr lang="de-DE" sz="1800" dirty="0"/>
          </a:p>
          <a:p>
            <a:r>
              <a:rPr lang="de-DE" sz="1800" dirty="0"/>
              <a:t>Der Beurteilungspegel ist abhängig von der Beurteilungszeit.</a:t>
            </a:r>
          </a:p>
          <a:p>
            <a:r>
              <a:rPr lang="de-DE" sz="1800" dirty="0"/>
              <a:t>Der Einwirkungsbereich ist abhängig vom Richtwert.</a:t>
            </a:r>
          </a:p>
          <a:p>
            <a:endParaRPr lang="de-DE" sz="1800" dirty="0"/>
          </a:p>
          <a:p>
            <a:endParaRPr lang="de-DE" sz="1800" dirty="0"/>
          </a:p>
        </p:txBody>
      </p:sp>
      <p:sp>
        <p:nvSpPr>
          <p:cNvPr id="4" name="Fußzeilenplatzhalter 3">
            <a:extLst>
              <a:ext uri="{FF2B5EF4-FFF2-40B4-BE49-F238E27FC236}">
                <a16:creationId xmlns:a16="http://schemas.microsoft.com/office/drawing/2014/main" id="{9EF422DD-E4BB-471A-B66C-FB8A0CC96C4A}"/>
              </a:ext>
            </a:extLst>
          </p:cNvPr>
          <p:cNvSpPr>
            <a:spLocks noGrp="1"/>
          </p:cNvSpPr>
          <p:nvPr>
            <p:ph type="ftr" sz="quarter" idx="13"/>
          </p:nvPr>
        </p:nvSpPr>
        <p:spPr/>
        <p:txBody>
          <a:bodyPr/>
          <a:lstStyle/>
          <a:p>
            <a:r>
              <a:rPr lang="de-DE"/>
              <a:t>Zum Einwirkungsbereich der TA Lärm, DAGA 2021, Wien</a:t>
            </a:r>
            <a:endParaRPr lang="de-DE" dirty="0"/>
          </a:p>
        </p:txBody>
      </p:sp>
      <p:sp>
        <p:nvSpPr>
          <p:cNvPr id="5" name="Text Box 4">
            <a:extLst>
              <a:ext uri="{FF2B5EF4-FFF2-40B4-BE49-F238E27FC236}">
                <a16:creationId xmlns:a16="http://schemas.microsoft.com/office/drawing/2014/main" id="{2351143D-FB04-44D1-90B6-FB8F4800639C}"/>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Strategie für den richtigen Weg</a:t>
            </a:r>
          </a:p>
        </p:txBody>
      </p:sp>
      <p:sp>
        <p:nvSpPr>
          <p:cNvPr id="6" name="Textfeld 5">
            <a:extLst>
              <a:ext uri="{FF2B5EF4-FFF2-40B4-BE49-F238E27FC236}">
                <a16:creationId xmlns:a16="http://schemas.microsoft.com/office/drawing/2014/main" id="{8F2C52BC-A4A1-4EF0-9270-954FADB4AC4D}"/>
              </a:ext>
            </a:extLst>
          </p:cNvPr>
          <p:cNvSpPr txBox="1"/>
          <p:nvPr/>
        </p:nvSpPr>
        <p:spPr>
          <a:xfrm>
            <a:off x="1654444" y="1208548"/>
            <a:ext cx="6280688" cy="9079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ts val="600"/>
              </a:spcBef>
            </a:pPr>
            <a:r>
              <a:rPr lang="de-DE" sz="1600" b="1" i="1" dirty="0">
                <a:effectLst/>
                <a:latin typeface="Times New Roman" panose="02020603050405020304" pitchFamily="18" charset="0"/>
                <a:ea typeface="Times New Roman" panose="02020603050405020304" pitchFamily="18" charset="0"/>
              </a:rPr>
              <a:t>2.2 Einwirkungsbereich einer Anlage</a:t>
            </a:r>
          </a:p>
          <a:p>
            <a:pPr marL="342900" lvl="0" indent="-342900">
              <a:spcBef>
                <a:spcPts val="600"/>
              </a:spcBef>
              <a:buFont typeface="+mj-lt"/>
              <a:buAutoNum type="alphaLcParenR"/>
            </a:pPr>
            <a:r>
              <a:rPr lang="de-DE" sz="1600" i="1" dirty="0">
                <a:effectLst/>
                <a:latin typeface="Times New Roman" panose="02020603050405020304" pitchFamily="18" charset="0"/>
                <a:ea typeface="Times New Roman" panose="02020603050405020304" pitchFamily="18" charset="0"/>
              </a:rPr>
              <a:t>einen </a:t>
            </a:r>
            <a:r>
              <a:rPr lang="de-DE" sz="1600" i="1" dirty="0">
                <a:solidFill>
                  <a:srgbClr val="C00000"/>
                </a:solidFill>
                <a:effectLst/>
                <a:latin typeface="Times New Roman" panose="02020603050405020304" pitchFamily="18" charset="0"/>
                <a:ea typeface="Times New Roman" panose="02020603050405020304" pitchFamily="18" charset="0"/>
              </a:rPr>
              <a:t>Beurteilungspegel</a:t>
            </a:r>
            <a:r>
              <a:rPr lang="de-DE" sz="1600" i="1" dirty="0">
                <a:effectLst/>
                <a:latin typeface="Times New Roman" panose="02020603050405020304" pitchFamily="18" charset="0"/>
                <a:ea typeface="Times New Roman" panose="02020603050405020304" pitchFamily="18" charset="0"/>
              </a:rPr>
              <a:t> verursachen, der weniger als 10 dB(A) unter dem für diese Fläche maßgebenden </a:t>
            </a:r>
            <a:r>
              <a:rPr lang="de-DE" sz="1600" i="1" dirty="0">
                <a:solidFill>
                  <a:srgbClr val="C00000"/>
                </a:solidFill>
                <a:effectLst/>
                <a:latin typeface="Times New Roman" panose="02020603050405020304" pitchFamily="18" charset="0"/>
                <a:ea typeface="Times New Roman" panose="02020603050405020304" pitchFamily="18" charset="0"/>
              </a:rPr>
              <a:t>Immissionsrichtwert</a:t>
            </a:r>
            <a:r>
              <a:rPr lang="de-DE" sz="1600" i="1" dirty="0">
                <a:effectLst/>
                <a:latin typeface="Times New Roman" panose="02020603050405020304" pitchFamily="18" charset="0"/>
                <a:ea typeface="Times New Roman" panose="02020603050405020304" pitchFamily="18" charset="0"/>
              </a:rPr>
              <a:t> liegt,</a:t>
            </a:r>
            <a:endParaRPr lang="de-DE" sz="1600" dirty="0"/>
          </a:p>
        </p:txBody>
      </p:sp>
      <p:pic>
        <p:nvPicPr>
          <p:cNvPr id="11" name="Aufgezeichneter Sound">
            <a:hlinkClick r:id="" action="ppaction://media"/>
            <a:extLst>
              <a:ext uri="{FF2B5EF4-FFF2-40B4-BE49-F238E27FC236}">
                <a16:creationId xmlns:a16="http://schemas.microsoft.com/office/drawing/2014/main" id="{27BB6973-BC42-4133-B76C-366135F7D8F4}"/>
              </a:ext>
            </a:extLst>
          </p:cNvPr>
          <p:cNvPicPr>
            <a:picLocks noChangeAspect="1"/>
          </p:cNvPicPr>
          <p:nvPr>
            <a:audioFile r:link="rId1"/>
            <p:extLst>
              <p:ext uri="{DAA4B4D4-6D71-4841-9C94-3DE7FCFB9230}">
                <p14:media xmlns:p14="http://schemas.microsoft.com/office/powerpoint/2010/main" r:embed="rId2">
                  <p14:trim st="1221" end="2034.3582"/>
                </p14:media>
              </p:ext>
            </p:extLst>
          </p:nvPr>
        </p:nvPicPr>
        <p:blipFill>
          <a:blip r:embed="rId4"/>
          <a:stretch>
            <a:fillRect/>
          </a:stretch>
        </p:blipFill>
        <p:spPr>
          <a:xfrm>
            <a:off x="-528664" y="439980"/>
            <a:ext cx="406400" cy="406400"/>
          </a:xfrm>
          <a:prstGeom prst="rect">
            <a:avLst/>
          </a:prstGeom>
        </p:spPr>
      </p:pic>
    </p:spTree>
    <p:extLst>
      <p:ext uri="{BB962C8B-B14F-4D97-AF65-F5344CB8AC3E}">
        <p14:creationId xmlns:p14="http://schemas.microsoft.com/office/powerpoint/2010/main" val="3972048760"/>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1E539-B48B-4E5B-87AE-D07BEDC13FDE}"/>
              </a:ext>
            </a:extLst>
          </p:cNvPr>
          <p:cNvSpPr>
            <a:spLocks noGrp="1"/>
          </p:cNvSpPr>
          <p:nvPr>
            <p:ph type="title"/>
          </p:nvPr>
        </p:nvSpPr>
        <p:spPr/>
        <p:txBody>
          <a:bodyPr/>
          <a:lstStyle/>
          <a:p>
            <a:r>
              <a:rPr lang="de-DE" dirty="0"/>
              <a:t>Die Richtwerte der TA Lärm</a:t>
            </a:r>
          </a:p>
        </p:txBody>
      </p:sp>
      <p:sp>
        <p:nvSpPr>
          <p:cNvPr id="9" name="Inhaltsplatzhalter 8">
            <a:extLst>
              <a:ext uri="{FF2B5EF4-FFF2-40B4-BE49-F238E27FC236}">
                <a16:creationId xmlns:a16="http://schemas.microsoft.com/office/drawing/2014/main" id="{81657ABE-33BD-4980-931A-B791D55C2460}"/>
              </a:ext>
            </a:extLst>
          </p:cNvPr>
          <p:cNvSpPr>
            <a:spLocks noGrp="1"/>
          </p:cNvSpPr>
          <p:nvPr>
            <p:ph idx="1"/>
          </p:nvPr>
        </p:nvSpPr>
        <p:spPr/>
        <p:txBody>
          <a:bodyPr/>
          <a:lstStyle/>
          <a:p>
            <a:endParaRPr lang="de-DE" dirty="0"/>
          </a:p>
        </p:txBody>
      </p:sp>
      <p:sp>
        <p:nvSpPr>
          <p:cNvPr id="4" name="Fußzeilenplatzhalter 3">
            <a:extLst>
              <a:ext uri="{FF2B5EF4-FFF2-40B4-BE49-F238E27FC236}">
                <a16:creationId xmlns:a16="http://schemas.microsoft.com/office/drawing/2014/main" id="{F0EC27AD-086C-4BC4-93C8-86CBBF4FA3D5}"/>
              </a:ext>
            </a:extLst>
          </p:cNvPr>
          <p:cNvSpPr>
            <a:spLocks noGrp="1"/>
          </p:cNvSpPr>
          <p:nvPr>
            <p:ph type="ftr" sz="quarter" idx="13"/>
          </p:nvPr>
        </p:nvSpPr>
        <p:spPr/>
        <p:txBody>
          <a:bodyPr/>
          <a:lstStyle/>
          <a:p>
            <a:r>
              <a:rPr lang="de-DE"/>
              <a:t>Zum Einwirkungsbereich der TA Lärm, DAGA 2021, Wien</a:t>
            </a:r>
            <a:endParaRPr lang="de-DE" dirty="0"/>
          </a:p>
        </p:txBody>
      </p:sp>
      <p:graphicFrame>
        <p:nvGraphicFramePr>
          <p:cNvPr id="5" name="Tabelle 5">
            <a:extLst>
              <a:ext uri="{FF2B5EF4-FFF2-40B4-BE49-F238E27FC236}">
                <a16:creationId xmlns:a16="http://schemas.microsoft.com/office/drawing/2014/main" id="{0E4215C3-8A05-4663-A051-FDAAE2022C24}"/>
              </a:ext>
            </a:extLst>
          </p:cNvPr>
          <p:cNvGraphicFramePr>
            <a:graphicFrameLocks noGrp="1"/>
          </p:cNvGraphicFramePr>
          <p:nvPr>
            <p:extLst>
              <p:ext uri="{D42A27DB-BD31-4B8C-83A1-F6EECF244321}">
                <p14:modId xmlns:p14="http://schemas.microsoft.com/office/powerpoint/2010/main" val="1758033329"/>
              </p:ext>
            </p:extLst>
          </p:nvPr>
        </p:nvGraphicFramePr>
        <p:xfrm>
          <a:off x="721962" y="1201789"/>
          <a:ext cx="8318715" cy="3337560"/>
        </p:xfrm>
        <a:graphic>
          <a:graphicData uri="http://schemas.openxmlformats.org/drawingml/2006/table">
            <a:tbl>
              <a:tblPr firstRow="1" bandRow="1">
                <a:tableStyleId>{21E4AEA4-8DFA-4A89-87EB-49C32662AFE0}</a:tableStyleId>
              </a:tblPr>
              <a:tblGrid>
                <a:gridCol w="1021597">
                  <a:extLst>
                    <a:ext uri="{9D8B030D-6E8A-4147-A177-3AD203B41FA5}">
                      <a16:colId xmlns:a16="http://schemas.microsoft.com/office/drawing/2014/main" val="1584874273"/>
                    </a:ext>
                  </a:extLst>
                </a:gridCol>
                <a:gridCol w="7297118">
                  <a:extLst>
                    <a:ext uri="{9D8B030D-6E8A-4147-A177-3AD203B41FA5}">
                      <a16:colId xmlns:a16="http://schemas.microsoft.com/office/drawing/2014/main" val="1911462943"/>
                    </a:ext>
                  </a:extLst>
                </a:gridCol>
              </a:tblGrid>
              <a:tr h="370840">
                <a:tc>
                  <a:txBody>
                    <a:bodyPr/>
                    <a:lstStyle/>
                    <a:p>
                      <a:r>
                        <a:rPr lang="de-DE" sz="1400" dirty="0"/>
                        <a:t>Richtwert</a:t>
                      </a:r>
                    </a:p>
                  </a:txBody>
                  <a:tcPr anchor="ctr"/>
                </a:tc>
                <a:tc>
                  <a:txBody>
                    <a:bodyPr/>
                    <a:lstStyle/>
                    <a:p>
                      <a:r>
                        <a:rPr lang="de-DE" sz="1400" dirty="0"/>
                        <a:t>Zugehörige Gebiete nach Baunutzungsverordnung</a:t>
                      </a:r>
                    </a:p>
                  </a:txBody>
                  <a:tcPr anchor="ctr"/>
                </a:tc>
                <a:extLst>
                  <a:ext uri="{0D108BD9-81ED-4DB2-BD59-A6C34878D82A}">
                    <a16:rowId xmlns:a16="http://schemas.microsoft.com/office/drawing/2014/main" val="2103385636"/>
                  </a:ext>
                </a:extLst>
              </a:tr>
              <a:tr h="370840">
                <a:tc>
                  <a:txBody>
                    <a:bodyPr/>
                    <a:lstStyle/>
                    <a:p>
                      <a:r>
                        <a:rPr lang="de-DE" sz="1200"/>
                        <a:t>70 dB(A</a:t>
                      </a:r>
                      <a:r>
                        <a:rPr lang="de-DE" sz="1200" dirty="0"/>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rPr>
                        <a:t>Industriegebiete     </a:t>
                      </a:r>
                      <a:r>
                        <a:rPr lang="de-DE" sz="1200" baseline="0" dirty="0"/>
                        <a:t>, </a:t>
                      </a:r>
                      <a:r>
                        <a:rPr lang="de-DE" sz="1200" dirty="0"/>
                        <a:t>Industriegebiete</a:t>
                      </a:r>
                      <a:endParaRPr lang="de-DE" sz="1200" baseline="-25000" dirty="0"/>
                    </a:p>
                  </a:txBody>
                  <a:tcPr anchor="ctr"/>
                </a:tc>
                <a:extLst>
                  <a:ext uri="{0D108BD9-81ED-4DB2-BD59-A6C34878D82A}">
                    <a16:rowId xmlns:a16="http://schemas.microsoft.com/office/drawing/2014/main" val="3063628375"/>
                  </a:ext>
                </a:extLst>
              </a:tr>
              <a:tr h="370840">
                <a:tc>
                  <a:txBody>
                    <a:bodyPr/>
                    <a:lstStyle/>
                    <a:p>
                      <a:r>
                        <a:rPr lang="de-DE" sz="1200"/>
                        <a:t>65 dB(A</a:t>
                      </a:r>
                      <a:r>
                        <a:rPr lang="de-DE" sz="1200" dirty="0"/>
                        <a:t>)</a:t>
                      </a:r>
                    </a:p>
                  </a:txBody>
                  <a:tcPr anchor="ctr"/>
                </a:tc>
                <a:tc>
                  <a:txBody>
                    <a:bodyPr/>
                    <a:lstStyle/>
                    <a:p>
                      <a:r>
                        <a:rPr lang="de-DE" sz="1200" dirty="0"/>
                        <a:t>Gewerbegebiete</a:t>
                      </a:r>
                      <a:endParaRPr lang="de-DE" sz="1200" baseline="-25000" dirty="0"/>
                    </a:p>
                  </a:txBody>
                  <a:tcPr anchor="ctr"/>
                </a:tc>
                <a:extLst>
                  <a:ext uri="{0D108BD9-81ED-4DB2-BD59-A6C34878D82A}">
                    <a16:rowId xmlns:a16="http://schemas.microsoft.com/office/drawing/2014/main" val="1106943263"/>
                  </a:ext>
                </a:extLst>
              </a:tr>
              <a:tr h="370840">
                <a:tc>
                  <a:txBody>
                    <a:bodyPr/>
                    <a:lstStyle/>
                    <a:p>
                      <a:r>
                        <a:rPr lang="de-DE" sz="1200"/>
                        <a:t>60 dB(A</a:t>
                      </a:r>
                      <a:r>
                        <a:rPr lang="de-DE" sz="1200" dirty="0"/>
                        <a:t>)</a:t>
                      </a:r>
                    </a:p>
                  </a:txBody>
                  <a:tcPr anchor="ctr"/>
                </a:tc>
                <a:tc>
                  <a:txBody>
                    <a:bodyPr/>
                    <a:lstStyle/>
                    <a:p>
                      <a:r>
                        <a:rPr lang="de-DE" sz="1200" u="none" dirty="0"/>
                        <a:t>Kerngebiete     </a:t>
                      </a:r>
                      <a:r>
                        <a:rPr lang="de-DE" sz="1200" dirty="0"/>
                        <a:t>, Dorfgebiete     , Mischgebiete</a:t>
                      </a:r>
                    </a:p>
                  </a:txBody>
                  <a:tcPr anchor="ctr"/>
                </a:tc>
                <a:extLst>
                  <a:ext uri="{0D108BD9-81ED-4DB2-BD59-A6C34878D82A}">
                    <a16:rowId xmlns:a16="http://schemas.microsoft.com/office/drawing/2014/main" val="2600308928"/>
                  </a:ext>
                </a:extLst>
              </a:tr>
              <a:tr h="370840">
                <a:tc>
                  <a:txBody>
                    <a:bodyPr/>
                    <a:lstStyle/>
                    <a:p>
                      <a:r>
                        <a:rPr lang="de-DE" sz="1200"/>
                        <a:t>55 dB(A</a:t>
                      </a:r>
                      <a:r>
                        <a:rPr lang="de-DE" sz="1200" dirty="0"/>
                        <a:t>)</a:t>
                      </a:r>
                    </a:p>
                  </a:txBody>
                  <a:tcPr anchor="ctr"/>
                </a:tc>
                <a:tc>
                  <a:txBody>
                    <a:bodyPr/>
                    <a:lstStyle/>
                    <a:p>
                      <a:r>
                        <a:rPr lang="de-DE" sz="1200" dirty="0"/>
                        <a:t>Allgemeine Wohngebiete     , Kleinsiedlungsgebiete</a:t>
                      </a:r>
                    </a:p>
                  </a:txBody>
                  <a:tcPr anchor="ctr"/>
                </a:tc>
                <a:extLst>
                  <a:ext uri="{0D108BD9-81ED-4DB2-BD59-A6C34878D82A}">
                    <a16:rowId xmlns:a16="http://schemas.microsoft.com/office/drawing/2014/main" val="3063157420"/>
                  </a:ext>
                </a:extLst>
              </a:tr>
              <a:tr h="370840">
                <a:tc>
                  <a:txBody>
                    <a:bodyPr/>
                    <a:lstStyle/>
                    <a:p>
                      <a:r>
                        <a:rPr lang="de-DE" sz="1200"/>
                        <a:t>50 dB(A</a:t>
                      </a:r>
                      <a:r>
                        <a:rPr lang="de-DE" sz="1200" dirty="0"/>
                        <a:t>)</a:t>
                      </a:r>
                    </a:p>
                  </a:txBody>
                  <a:tcPr anchor="ctr"/>
                </a:tc>
                <a:tc>
                  <a:txBody>
                    <a:bodyPr/>
                    <a:lstStyle/>
                    <a:p>
                      <a:r>
                        <a:rPr lang="de-DE" sz="1200" dirty="0"/>
                        <a:t>Reine Wohngebiete     , Gewerbegebiete</a:t>
                      </a:r>
                    </a:p>
                  </a:txBody>
                  <a:tcPr anchor="ctr"/>
                </a:tc>
                <a:extLst>
                  <a:ext uri="{0D108BD9-81ED-4DB2-BD59-A6C34878D82A}">
                    <a16:rowId xmlns:a16="http://schemas.microsoft.com/office/drawing/2014/main" val="1921244762"/>
                  </a:ext>
                </a:extLst>
              </a:tr>
              <a:tr h="370840">
                <a:tc>
                  <a:txBody>
                    <a:bodyPr/>
                    <a:lstStyle/>
                    <a:p>
                      <a:r>
                        <a:rPr lang="de-DE" sz="1200"/>
                        <a:t>45 dB(A</a:t>
                      </a:r>
                      <a:r>
                        <a:rPr lang="de-DE" sz="1200" dirty="0"/>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Kerngebiete    , Dorfgebiete     , Mischgebiete     </a:t>
                      </a:r>
                      <a:r>
                        <a:rPr lang="de-DE" sz="1200" baseline="0" dirty="0"/>
                        <a:t>, Kurgebiete     , Krankenhäuser    , Pflegeanstalten</a:t>
                      </a:r>
                    </a:p>
                  </a:txBody>
                  <a:tcPr anchor="ctr"/>
                </a:tc>
                <a:extLst>
                  <a:ext uri="{0D108BD9-81ED-4DB2-BD59-A6C34878D82A}">
                    <a16:rowId xmlns:a16="http://schemas.microsoft.com/office/drawing/2014/main" val="4007941423"/>
                  </a:ext>
                </a:extLst>
              </a:tr>
              <a:tr h="370840">
                <a:tc>
                  <a:txBody>
                    <a:bodyPr/>
                    <a:lstStyle/>
                    <a:p>
                      <a:r>
                        <a:rPr lang="de-DE" sz="1200"/>
                        <a:t>40 dB(A</a:t>
                      </a:r>
                      <a:r>
                        <a:rPr lang="de-DE" sz="1200" dirty="0"/>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Allgemeine Wohngebiete     , Kleinsiedlungsgebiete</a:t>
                      </a:r>
                    </a:p>
                  </a:txBody>
                  <a:tcPr anchor="ctr"/>
                </a:tc>
                <a:extLst>
                  <a:ext uri="{0D108BD9-81ED-4DB2-BD59-A6C34878D82A}">
                    <a16:rowId xmlns:a16="http://schemas.microsoft.com/office/drawing/2014/main" val="550178108"/>
                  </a:ext>
                </a:extLst>
              </a:tr>
              <a:tr h="370840">
                <a:tc>
                  <a:txBody>
                    <a:bodyPr/>
                    <a:lstStyle/>
                    <a:p>
                      <a:r>
                        <a:rPr lang="de-DE" sz="1200"/>
                        <a:t>35 dB(A</a:t>
                      </a:r>
                      <a:r>
                        <a:rPr lang="de-DE" sz="1200" dirty="0"/>
                        <a:t>)</a:t>
                      </a:r>
                    </a:p>
                  </a:txBody>
                  <a:tcPr anchor="ctr"/>
                </a:tc>
                <a:tc>
                  <a:txBody>
                    <a:bodyPr/>
                    <a:lstStyle/>
                    <a:p>
                      <a:r>
                        <a:rPr lang="de-DE" sz="1200" dirty="0"/>
                        <a:t>Reine Wohngebiete     , </a:t>
                      </a:r>
                      <a:r>
                        <a:rPr lang="de-DE" sz="1200" baseline="0" dirty="0"/>
                        <a:t>Kurgebiete     , Krankenhäuser     , Pflegeanstalten</a:t>
                      </a:r>
                      <a:endParaRPr lang="de-DE" sz="1200" dirty="0"/>
                    </a:p>
                  </a:txBody>
                  <a:tcPr anchor="ctr"/>
                </a:tc>
                <a:extLst>
                  <a:ext uri="{0D108BD9-81ED-4DB2-BD59-A6C34878D82A}">
                    <a16:rowId xmlns:a16="http://schemas.microsoft.com/office/drawing/2014/main" val="2112665945"/>
                  </a:ext>
                </a:extLst>
              </a:tr>
            </a:tbl>
          </a:graphicData>
        </a:graphic>
      </p:graphicFrame>
      <p:pic>
        <p:nvPicPr>
          <p:cNvPr id="136" name="Grafik 135" descr="Mond und Sterne mit einfarbiger Füllung">
            <a:extLst>
              <a:ext uri="{FF2B5EF4-FFF2-40B4-BE49-F238E27FC236}">
                <a16:creationId xmlns:a16="http://schemas.microsoft.com/office/drawing/2014/main" id="{93F6F765-300A-447E-AD01-8A346A16EA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32591" y="3853833"/>
            <a:ext cx="193246" cy="193246"/>
          </a:xfrm>
          <a:prstGeom prst="rect">
            <a:avLst/>
          </a:prstGeom>
        </p:spPr>
      </p:pic>
      <p:grpSp>
        <p:nvGrpSpPr>
          <p:cNvPr id="137" name="Gruppieren 136">
            <a:extLst>
              <a:ext uri="{FF2B5EF4-FFF2-40B4-BE49-F238E27FC236}">
                <a16:creationId xmlns:a16="http://schemas.microsoft.com/office/drawing/2014/main" id="{897A3075-062D-42F6-B6DB-DE3F2ECF8C3F}"/>
              </a:ext>
            </a:extLst>
          </p:cNvPr>
          <p:cNvGrpSpPr/>
          <p:nvPr/>
        </p:nvGrpSpPr>
        <p:grpSpPr>
          <a:xfrm flipV="1">
            <a:off x="5927294" y="3448792"/>
            <a:ext cx="205142" cy="206348"/>
            <a:chOff x="2439229" y="5166931"/>
            <a:chExt cx="838200" cy="838200"/>
          </a:xfrm>
          <a:solidFill>
            <a:srgbClr val="FF9900"/>
          </a:solidFill>
        </p:grpSpPr>
        <p:sp>
          <p:nvSpPr>
            <p:cNvPr id="138" name="Grafik 8" descr="Sonne mit einfarbiger Füllung">
              <a:extLst>
                <a:ext uri="{FF2B5EF4-FFF2-40B4-BE49-F238E27FC236}">
                  <a16:creationId xmlns:a16="http://schemas.microsoft.com/office/drawing/2014/main" id="{61CE74A6-A800-4C3D-A841-CCB7C845D110}"/>
                </a:ext>
              </a:extLst>
            </p:cNvPr>
            <p:cNvSpPr/>
            <p:nvPr/>
          </p:nvSpPr>
          <p:spPr>
            <a:xfrm>
              <a:off x="243922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139" name="Grafik 8" descr="Sonne mit einfarbiger Füllung">
              <a:extLst>
                <a:ext uri="{FF2B5EF4-FFF2-40B4-BE49-F238E27FC236}">
                  <a16:creationId xmlns:a16="http://schemas.microsoft.com/office/drawing/2014/main" id="{6E729E37-725A-482C-99AF-DB7E77C9962F}"/>
                </a:ext>
              </a:extLst>
            </p:cNvPr>
            <p:cNvSpPr/>
            <p:nvPr/>
          </p:nvSpPr>
          <p:spPr>
            <a:xfrm>
              <a:off x="310597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140" name="Grafik 8" descr="Sonne mit einfarbiger Füllung">
              <a:extLst>
                <a:ext uri="{FF2B5EF4-FFF2-40B4-BE49-F238E27FC236}">
                  <a16:creationId xmlns:a16="http://schemas.microsoft.com/office/drawing/2014/main" id="{3AC4BA9D-A308-4D9A-B2B5-4EE098030601}"/>
                </a:ext>
              </a:extLst>
            </p:cNvPr>
            <p:cNvSpPr/>
            <p:nvPr/>
          </p:nvSpPr>
          <p:spPr>
            <a:xfrm>
              <a:off x="2648779" y="5376481"/>
              <a:ext cx="419100" cy="419100"/>
            </a:xfrm>
            <a:custGeom>
              <a:avLst/>
              <a:gdLst>
                <a:gd name="connsiteX0" fmla="*/ 419100 w 419100"/>
                <a:gd name="connsiteY0" fmla="*/ 209550 h 419100"/>
                <a:gd name="connsiteX1" fmla="*/ 209550 w 419100"/>
                <a:gd name="connsiteY1" fmla="*/ 419100 h 419100"/>
                <a:gd name="connsiteX2" fmla="*/ 0 w 419100"/>
                <a:gd name="connsiteY2" fmla="*/ 209550 h 419100"/>
                <a:gd name="connsiteX3" fmla="*/ 209550 w 419100"/>
                <a:gd name="connsiteY3" fmla="*/ 0 h 419100"/>
                <a:gd name="connsiteX4" fmla="*/ 419100 w 419100"/>
                <a:gd name="connsiteY4" fmla="*/ 20955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19100" y="209550"/>
                  </a:moveTo>
                  <a:cubicBezTo>
                    <a:pt x="419100" y="325281"/>
                    <a:pt x="325281" y="419100"/>
                    <a:pt x="209550" y="419100"/>
                  </a:cubicBezTo>
                  <a:cubicBezTo>
                    <a:pt x="93819" y="419100"/>
                    <a:pt x="0" y="325281"/>
                    <a:pt x="0" y="209550"/>
                  </a:cubicBezTo>
                  <a:cubicBezTo>
                    <a:pt x="0" y="93819"/>
                    <a:pt x="93819" y="0"/>
                    <a:pt x="209550" y="0"/>
                  </a:cubicBezTo>
                  <a:cubicBezTo>
                    <a:pt x="325281" y="0"/>
                    <a:pt x="419100" y="93819"/>
                    <a:pt x="419100" y="209550"/>
                  </a:cubicBezTo>
                  <a:close/>
                </a:path>
              </a:pathLst>
            </a:custGeom>
            <a:grpFill/>
            <a:ln w="9525" cap="flat">
              <a:noFill/>
              <a:prstDash val="solid"/>
              <a:miter/>
            </a:ln>
          </p:spPr>
          <p:txBody>
            <a:bodyPr rtlCol="0" anchor="ctr"/>
            <a:lstStyle/>
            <a:p>
              <a:endParaRPr lang="de-DE"/>
            </a:p>
          </p:txBody>
        </p:sp>
        <p:sp>
          <p:nvSpPr>
            <p:cNvPr id="141" name="Grafik 8" descr="Sonne mit einfarbiger Füllung">
              <a:extLst>
                <a:ext uri="{FF2B5EF4-FFF2-40B4-BE49-F238E27FC236}">
                  <a16:creationId xmlns:a16="http://schemas.microsoft.com/office/drawing/2014/main" id="{D17939BD-86FC-4F84-8A16-B71E289ECF8C}"/>
                </a:ext>
              </a:extLst>
            </p:cNvPr>
            <p:cNvSpPr/>
            <p:nvPr/>
          </p:nvSpPr>
          <p:spPr>
            <a:xfrm>
              <a:off x="2829754" y="583368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142" name="Grafik 8" descr="Sonne mit einfarbiger Füllung">
              <a:extLst>
                <a:ext uri="{FF2B5EF4-FFF2-40B4-BE49-F238E27FC236}">
                  <a16:creationId xmlns:a16="http://schemas.microsoft.com/office/drawing/2014/main" id="{7F0760B9-8E9E-46B1-AE52-4565C71B6F01}"/>
                </a:ext>
              </a:extLst>
            </p:cNvPr>
            <p:cNvSpPr/>
            <p:nvPr/>
          </p:nvSpPr>
          <p:spPr>
            <a:xfrm>
              <a:off x="2829754" y="516693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143" name="Grafik 8" descr="Sonne mit einfarbiger Füllung">
              <a:extLst>
                <a:ext uri="{FF2B5EF4-FFF2-40B4-BE49-F238E27FC236}">
                  <a16:creationId xmlns:a16="http://schemas.microsoft.com/office/drawing/2014/main" id="{63D5773D-2411-4024-9D70-C1120C90CCF4}"/>
                </a:ext>
              </a:extLst>
            </p:cNvPr>
            <p:cNvSpPr/>
            <p:nvPr/>
          </p:nvSpPr>
          <p:spPr>
            <a:xfrm rot="8100000">
              <a:off x="2536404" y="5792688"/>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144" name="Grafik 8" descr="Sonne mit einfarbiger Füllung">
              <a:extLst>
                <a:ext uri="{FF2B5EF4-FFF2-40B4-BE49-F238E27FC236}">
                  <a16:creationId xmlns:a16="http://schemas.microsoft.com/office/drawing/2014/main" id="{0EBA0EA7-4A42-488B-9A81-E64AEB81A305}"/>
                </a:ext>
              </a:extLst>
            </p:cNvPr>
            <p:cNvSpPr/>
            <p:nvPr/>
          </p:nvSpPr>
          <p:spPr>
            <a:xfrm rot="8100000">
              <a:off x="3008800" y="5322200"/>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145" name="Grafik 8" descr="Sonne mit einfarbiger Füllung">
              <a:extLst>
                <a:ext uri="{FF2B5EF4-FFF2-40B4-BE49-F238E27FC236}">
                  <a16:creationId xmlns:a16="http://schemas.microsoft.com/office/drawing/2014/main" id="{9AE8B4C1-3829-4053-B0A0-CB4F88558C71}"/>
                </a:ext>
              </a:extLst>
            </p:cNvPr>
            <p:cNvSpPr/>
            <p:nvPr/>
          </p:nvSpPr>
          <p:spPr>
            <a:xfrm rot="8100000">
              <a:off x="2594485" y="5264114"/>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sp>
          <p:nvSpPr>
            <p:cNvPr id="146" name="Grafik 8" descr="Sonne mit einfarbiger Füllung">
              <a:extLst>
                <a:ext uri="{FF2B5EF4-FFF2-40B4-BE49-F238E27FC236}">
                  <a16:creationId xmlns:a16="http://schemas.microsoft.com/office/drawing/2014/main" id="{BA03A5D9-AA1F-43FA-ACD7-43A16FBA170C}"/>
                </a:ext>
              </a:extLst>
            </p:cNvPr>
            <p:cNvSpPr/>
            <p:nvPr/>
          </p:nvSpPr>
          <p:spPr>
            <a:xfrm rot="8100000">
              <a:off x="3065009" y="5736483"/>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grpSp>
      <p:grpSp>
        <p:nvGrpSpPr>
          <p:cNvPr id="147" name="Gruppieren 146">
            <a:extLst>
              <a:ext uri="{FF2B5EF4-FFF2-40B4-BE49-F238E27FC236}">
                <a16:creationId xmlns:a16="http://schemas.microsoft.com/office/drawing/2014/main" id="{6A698FF0-C682-41E6-BEA5-FD414A34A6CF}"/>
              </a:ext>
            </a:extLst>
          </p:cNvPr>
          <p:cNvGrpSpPr/>
          <p:nvPr/>
        </p:nvGrpSpPr>
        <p:grpSpPr>
          <a:xfrm flipV="1">
            <a:off x="3160141" y="3092238"/>
            <a:ext cx="205142" cy="206348"/>
            <a:chOff x="2439229" y="5166931"/>
            <a:chExt cx="838200" cy="838200"/>
          </a:xfrm>
          <a:solidFill>
            <a:srgbClr val="FF9900"/>
          </a:solidFill>
        </p:grpSpPr>
        <p:sp>
          <p:nvSpPr>
            <p:cNvPr id="148" name="Grafik 8" descr="Sonne mit einfarbiger Füllung">
              <a:extLst>
                <a:ext uri="{FF2B5EF4-FFF2-40B4-BE49-F238E27FC236}">
                  <a16:creationId xmlns:a16="http://schemas.microsoft.com/office/drawing/2014/main" id="{6C1AA5B4-1D21-4803-976E-5069F20E48C9}"/>
                </a:ext>
              </a:extLst>
            </p:cNvPr>
            <p:cNvSpPr/>
            <p:nvPr/>
          </p:nvSpPr>
          <p:spPr>
            <a:xfrm>
              <a:off x="243922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149" name="Grafik 8" descr="Sonne mit einfarbiger Füllung">
              <a:extLst>
                <a:ext uri="{FF2B5EF4-FFF2-40B4-BE49-F238E27FC236}">
                  <a16:creationId xmlns:a16="http://schemas.microsoft.com/office/drawing/2014/main" id="{9820230B-5E37-41E2-8EEC-233F205710E2}"/>
                </a:ext>
              </a:extLst>
            </p:cNvPr>
            <p:cNvSpPr/>
            <p:nvPr/>
          </p:nvSpPr>
          <p:spPr>
            <a:xfrm>
              <a:off x="310597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150" name="Grafik 8" descr="Sonne mit einfarbiger Füllung">
              <a:extLst>
                <a:ext uri="{FF2B5EF4-FFF2-40B4-BE49-F238E27FC236}">
                  <a16:creationId xmlns:a16="http://schemas.microsoft.com/office/drawing/2014/main" id="{9297A13D-01EC-440D-83D4-A5C5267A51F0}"/>
                </a:ext>
              </a:extLst>
            </p:cNvPr>
            <p:cNvSpPr/>
            <p:nvPr/>
          </p:nvSpPr>
          <p:spPr>
            <a:xfrm>
              <a:off x="2648779" y="5376481"/>
              <a:ext cx="419100" cy="419100"/>
            </a:xfrm>
            <a:custGeom>
              <a:avLst/>
              <a:gdLst>
                <a:gd name="connsiteX0" fmla="*/ 419100 w 419100"/>
                <a:gd name="connsiteY0" fmla="*/ 209550 h 419100"/>
                <a:gd name="connsiteX1" fmla="*/ 209550 w 419100"/>
                <a:gd name="connsiteY1" fmla="*/ 419100 h 419100"/>
                <a:gd name="connsiteX2" fmla="*/ 0 w 419100"/>
                <a:gd name="connsiteY2" fmla="*/ 209550 h 419100"/>
                <a:gd name="connsiteX3" fmla="*/ 209550 w 419100"/>
                <a:gd name="connsiteY3" fmla="*/ 0 h 419100"/>
                <a:gd name="connsiteX4" fmla="*/ 419100 w 419100"/>
                <a:gd name="connsiteY4" fmla="*/ 20955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19100" y="209550"/>
                  </a:moveTo>
                  <a:cubicBezTo>
                    <a:pt x="419100" y="325281"/>
                    <a:pt x="325281" y="419100"/>
                    <a:pt x="209550" y="419100"/>
                  </a:cubicBezTo>
                  <a:cubicBezTo>
                    <a:pt x="93819" y="419100"/>
                    <a:pt x="0" y="325281"/>
                    <a:pt x="0" y="209550"/>
                  </a:cubicBezTo>
                  <a:cubicBezTo>
                    <a:pt x="0" y="93819"/>
                    <a:pt x="93819" y="0"/>
                    <a:pt x="209550" y="0"/>
                  </a:cubicBezTo>
                  <a:cubicBezTo>
                    <a:pt x="325281" y="0"/>
                    <a:pt x="419100" y="93819"/>
                    <a:pt x="419100" y="209550"/>
                  </a:cubicBezTo>
                  <a:close/>
                </a:path>
              </a:pathLst>
            </a:custGeom>
            <a:grpFill/>
            <a:ln w="9525" cap="flat">
              <a:noFill/>
              <a:prstDash val="solid"/>
              <a:miter/>
            </a:ln>
          </p:spPr>
          <p:txBody>
            <a:bodyPr rtlCol="0" anchor="ctr"/>
            <a:lstStyle/>
            <a:p>
              <a:endParaRPr lang="de-DE"/>
            </a:p>
          </p:txBody>
        </p:sp>
        <p:sp>
          <p:nvSpPr>
            <p:cNvPr id="151" name="Grafik 8" descr="Sonne mit einfarbiger Füllung">
              <a:extLst>
                <a:ext uri="{FF2B5EF4-FFF2-40B4-BE49-F238E27FC236}">
                  <a16:creationId xmlns:a16="http://schemas.microsoft.com/office/drawing/2014/main" id="{94A3877D-8495-4A84-B8EE-FBBA4CB6A0A5}"/>
                </a:ext>
              </a:extLst>
            </p:cNvPr>
            <p:cNvSpPr/>
            <p:nvPr/>
          </p:nvSpPr>
          <p:spPr>
            <a:xfrm>
              <a:off x="2829754" y="583368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152" name="Grafik 8" descr="Sonne mit einfarbiger Füllung">
              <a:extLst>
                <a:ext uri="{FF2B5EF4-FFF2-40B4-BE49-F238E27FC236}">
                  <a16:creationId xmlns:a16="http://schemas.microsoft.com/office/drawing/2014/main" id="{127B81F2-FAE8-478C-9FBC-993953B2D8A2}"/>
                </a:ext>
              </a:extLst>
            </p:cNvPr>
            <p:cNvSpPr/>
            <p:nvPr/>
          </p:nvSpPr>
          <p:spPr>
            <a:xfrm>
              <a:off x="2829754" y="516693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153" name="Grafik 8" descr="Sonne mit einfarbiger Füllung">
              <a:extLst>
                <a:ext uri="{FF2B5EF4-FFF2-40B4-BE49-F238E27FC236}">
                  <a16:creationId xmlns:a16="http://schemas.microsoft.com/office/drawing/2014/main" id="{A35490A9-AB56-4C66-8E7D-9588DFAB1CB2}"/>
                </a:ext>
              </a:extLst>
            </p:cNvPr>
            <p:cNvSpPr/>
            <p:nvPr/>
          </p:nvSpPr>
          <p:spPr>
            <a:xfrm rot="8100000">
              <a:off x="2536404" y="5792688"/>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154" name="Grafik 8" descr="Sonne mit einfarbiger Füllung">
              <a:extLst>
                <a:ext uri="{FF2B5EF4-FFF2-40B4-BE49-F238E27FC236}">
                  <a16:creationId xmlns:a16="http://schemas.microsoft.com/office/drawing/2014/main" id="{99C84EE0-9756-49AF-BEDB-5A498CC4566A}"/>
                </a:ext>
              </a:extLst>
            </p:cNvPr>
            <p:cNvSpPr/>
            <p:nvPr/>
          </p:nvSpPr>
          <p:spPr>
            <a:xfrm rot="8100000">
              <a:off x="3008800" y="5322200"/>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155" name="Grafik 8" descr="Sonne mit einfarbiger Füllung">
              <a:extLst>
                <a:ext uri="{FF2B5EF4-FFF2-40B4-BE49-F238E27FC236}">
                  <a16:creationId xmlns:a16="http://schemas.microsoft.com/office/drawing/2014/main" id="{4B0F4428-38F6-4A26-AC46-37DAE32741FC}"/>
                </a:ext>
              </a:extLst>
            </p:cNvPr>
            <p:cNvSpPr/>
            <p:nvPr/>
          </p:nvSpPr>
          <p:spPr>
            <a:xfrm rot="8100000">
              <a:off x="2594485" y="5264114"/>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sp>
          <p:nvSpPr>
            <p:cNvPr id="156" name="Grafik 8" descr="Sonne mit einfarbiger Füllung">
              <a:extLst>
                <a:ext uri="{FF2B5EF4-FFF2-40B4-BE49-F238E27FC236}">
                  <a16:creationId xmlns:a16="http://schemas.microsoft.com/office/drawing/2014/main" id="{500AB189-50ED-4EBA-B2EC-3ECCBAFB2C1F}"/>
                </a:ext>
              </a:extLst>
            </p:cNvPr>
            <p:cNvSpPr/>
            <p:nvPr/>
          </p:nvSpPr>
          <p:spPr>
            <a:xfrm rot="8100000">
              <a:off x="3065009" y="5736483"/>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grpSp>
      <p:grpSp>
        <p:nvGrpSpPr>
          <p:cNvPr id="157" name="Gruppieren 156">
            <a:extLst>
              <a:ext uri="{FF2B5EF4-FFF2-40B4-BE49-F238E27FC236}">
                <a16:creationId xmlns:a16="http://schemas.microsoft.com/office/drawing/2014/main" id="{4D32D65D-3AE7-41D0-B476-44F0886595E7}"/>
              </a:ext>
            </a:extLst>
          </p:cNvPr>
          <p:cNvGrpSpPr/>
          <p:nvPr/>
        </p:nvGrpSpPr>
        <p:grpSpPr>
          <a:xfrm flipV="1">
            <a:off x="2905835" y="1623981"/>
            <a:ext cx="205142" cy="206348"/>
            <a:chOff x="2439229" y="5166931"/>
            <a:chExt cx="838200" cy="838200"/>
          </a:xfrm>
          <a:solidFill>
            <a:srgbClr val="FF9900"/>
          </a:solidFill>
        </p:grpSpPr>
        <p:sp>
          <p:nvSpPr>
            <p:cNvPr id="158" name="Grafik 8" descr="Sonne mit einfarbiger Füllung">
              <a:extLst>
                <a:ext uri="{FF2B5EF4-FFF2-40B4-BE49-F238E27FC236}">
                  <a16:creationId xmlns:a16="http://schemas.microsoft.com/office/drawing/2014/main" id="{5A9B216E-036B-4CB6-8090-C4BEA21F8398}"/>
                </a:ext>
              </a:extLst>
            </p:cNvPr>
            <p:cNvSpPr/>
            <p:nvPr/>
          </p:nvSpPr>
          <p:spPr>
            <a:xfrm>
              <a:off x="243922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159" name="Grafik 8" descr="Sonne mit einfarbiger Füllung">
              <a:extLst>
                <a:ext uri="{FF2B5EF4-FFF2-40B4-BE49-F238E27FC236}">
                  <a16:creationId xmlns:a16="http://schemas.microsoft.com/office/drawing/2014/main" id="{7632F0C5-4F32-42EA-B732-38182D5EBBAB}"/>
                </a:ext>
              </a:extLst>
            </p:cNvPr>
            <p:cNvSpPr/>
            <p:nvPr/>
          </p:nvSpPr>
          <p:spPr>
            <a:xfrm>
              <a:off x="310597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160" name="Grafik 8" descr="Sonne mit einfarbiger Füllung">
              <a:extLst>
                <a:ext uri="{FF2B5EF4-FFF2-40B4-BE49-F238E27FC236}">
                  <a16:creationId xmlns:a16="http://schemas.microsoft.com/office/drawing/2014/main" id="{C3FD86B9-3EB3-4260-BFBD-67766C8BE5E2}"/>
                </a:ext>
              </a:extLst>
            </p:cNvPr>
            <p:cNvSpPr/>
            <p:nvPr/>
          </p:nvSpPr>
          <p:spPr>
            <a:xfrm>
              <a:off x="2648779" y="5376481"/>
              <a:ext cx="419100" cy="419100"/>
            </a:xfrm>
            <a:custGeom>
              <a:avLst/>
              <a:gdLst>
                <a:gd name="connsiteX0" fmla="*/ 419100 w 419100"/>
                <a:gd name="connsiteY0" fmla="*/ 209550 h 419100"/>
                <a:gd name="connsiteX1" fmla="*/ 209550 w 419100"/>
                <a:gd name="connsiteY1" fmla="*/ 419100 h 419100"/>
                <a:gd name="connsiteX2" fmla="*/ 0 w 419100"/>
                <a:gd name="connsiteY2" fmla="*/ 209550 h 419100"/>
                <a:gd name="connsiteX3" fmla="*/ 209550 w 419100"/>
                <a:gd name="connsiteY3" fmla="*/ 0 h 419100"/>
                <a:gd name="connsiteX4" fmla="*/ 419100 w 419100"/>
                <a:gd name="connsiteY4" fmla="*/ 20955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19100" y="209550"/>
                  </a:moveTo>
                  <a:cubicBezTo>
                    <a:pt x="419100" y="325281"/>
                    <a:pt x="325281" y="419100"/>
                    <a:pt x="209550" y="419100"/>
                  </a:cubicBezTo>
                  <a:cubicBezTo>
                    <a:pt x="93819" y="419100"/>
                    <a:pt x="0" y="325281"/>
                    <a:pt x="0" y="209550"/>
                  </a:cubicBezTo>
                  <a:cubicBezTo>
                    <a:pt x="0" y="93819"/>
                    <a:pt x="93819" y="0"/>
                    <a:pt x="209550" y="0"/>
                  </a:cubicBezTo>
                  <a:cubicBezTo>
                    <a:pt x="325281" y="0"/>
                    <a:pt x="419100" y="93819"/>
                    <a:pt x="419100" y="209550"/>
                  </a:cubicBezTo>
                  <a:close/>
                </a:path>
              </a:pathLst>
            </a:custGeom>
            <a:grpFill/>
            <a:ln w="9525" cap="flat">
              <a:noFill/>
              <a:prstDash val="solid"/>
              <a:miter/>
            </a:ln>
          </p:spPr>
          <p:txBody>
            <a:bodyPr rtlCol="0" anchor="ctr"/>
            <a:lstStyle/>
            <a:p>
              <a:endParaRPr lang="de-DE"/>
            </a:p>
          </p:txBody>
        </p:sp>
        <p:sp>
          <p:nvSpPr>
            <p:cNvPr id="161" name="Grafik 8" descr="Sonne mit einfarbiger Füllung">
              <a:extLst>
                <a:ext uri="{FF2B5EF4-FFF2-40B4-BE49-F238E27FC236}">
                  <a16:creationId xmlns:a16="http://schemas.microsoft.com/office/drawing/2014/main" id="{283E52F2-D931-482E-B501-B0899F7769F0}"/>
                </a:ext>
              </a:extLst>
            </p:cNvPr>
            <p:cNvSpPr/>
            <p:nvPr/>
          </p:nvSpPr>
          <p:spPr>
            <a:xfrm>
              <a:off x="2829754" y="583368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162" name="Grafik 8" descr="Sonne mit einfarbiger Füllung">
              <a:extLst>
                <a:ext uri="{FF2B5EF4-FFF2-40B4-BE49-F238E27FC236}">
                  <a16:creationId xmlns:a16="http://schemas.microsoft.com/office/drawing/2014/main" id="{CB6B5756-ED2D-4205-A2DD-34E87A895935}"/>
                </a:ext>
              </a:extLst>
            </p:cNvPr>
            <p:cNvSpPr/>
            <p:nvPr/>
          </p:nvSpPr>
          <p:spPr>
            <a:xfrm>
              <a:off x="2829754" y="516693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163" name="Grafik 8" descr="Sonne mit einfarbiger Füllung">
              <a:extLst>
                <a:ext uri="{FF2B5EF4-FFF2-40B4-BE49-F238E27FC236}">
                  <a16:creationId xmlns:a16="http://schemas.microsoft.com/office/drawing/2014/main" id="{4C4D5569-41CD-433C-A9C1-F14278C04178}"/>
                </a:ext>
              </a:extLst>
            </p:cNvPr>
            <p:cNvSpPr/>
            <p:nvPr/>
          </p:nvSpPr>
          <p:spPr>
            <a:xfrm rot="8100000">
              <a:off x="2536404" y="5792688"/>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164" name="Grafik 8" descr="Sonne mit einfarbiger Füllung">
              <a:extLst>
                <a:ext uri="{FF2B5EF4-FFF2-40B4-BE49-F238E27FC236}">
                  <a16:creationId xmlns:a16="http://schemas.microsoft.com/office/drawing/2014/main" id="{6ECD2C0A-4173-4CFA-BB89-7E90AE3F61E8}"/>
                </a:ext>
              </a:extLst>
            </p:cNvPr>
            <p:cNvSpPr/>
            <p:nvPr/>
          </p:nvSpPr>
          <p:spPr>
            <a:xfrm rot="8100000">
              <a:off x="3008800" y="5322200"/>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165" name="Grafik 8" descr="Sonne mit einfarbiger Füllung">
              <a:extLst>
                <a:ext uri="{FF2B5EF4-FFF2-40B4-BE49-F238E27FC236}">
                  <a16:creationId xmlns:a16="http://schemas.microsoft.com/office/drawing/2014/main" id="{FD412BB9-3128-41A3-8217-79AC23BE3F4E}"/>
                </a:ext>
              </a:extLst>
            </p:cNvPr>
            <p:cNvSpPr/>
            <p:nvPr/>
          </p:nvSpPr>
          <p:spPr>
            <a:xfrm rot="8100000">
              <a:off x="2594485" y="5264114"/>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sp>
          <p:nvSpPr>
            <p:cNvPr id="166" name="Grafik 8" descr="Sonne mit einfarbiger Füllung">
              <a:extLst>
                <a:ext uri="{FF2B5EF4-FFF2-40B4-BE49-F238E27FC236}">
                  <a16:creationId xmlns:a16="http://schemas.microsoft.com/office/drawing/2014/main" id="{66747BD7-F385-4E7D-9D2B-D7B3316C8432}"/>
                </a:ext>
              </a:extLst>
            </p:cNvPr>
            <p:cNvSpPr/>
            <p:nvPr/>
          </p:nvSpPr>
          <p:spPr>
            <a:xfrm rot="8100000">
              <a:off x="3065009" y="5736483"/>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grpSp>
      <p:grpSp>
        <p:nvGrpSpPr>
          <p:cNvPr id="167" name="Gruppieren 166">
            <a:extLst>
              <a:ext uri="{FF2B5EF4-FFF2-40B4-BE49-F238E27FC236}">
                <a16:creationId xmlns:a16="http://schemas.microsoft.com/office/drawing/2014/main" id="{39E12799-A792-49FC-830E-EEE4F61E1C6A}"/>
              </a:ext>
            </a:extLst>
          </p:cNvPr>
          <p:cNvGrpSpPr/>
          <p:nvPr/>
        </p:nvGrpSpPr>
        <p:grpSpPr>
          <a:xfrm flipV="1">
            <a:off x="2645407" y="2348105"/>
            <a:ext cx="205142" cy="206348"/>
            <a:chOff x="2439229" y="5166931"/>
            <a:chExt cx="838200" cy="838200"/>
          </a:xfrm>
          <a:solidFill>
            <a:srgbClr val="FF9900"/>
          </a:solidFill>
        </p:grpSpPr>
        <p:sp>
          <p:nvSpPr>
            <p:cNvPr id="168" name="Grafik 8" descr="Sonne mit einfarbiger Füllung">
              <a:extLst>
                <a:ext uri="{FF2B5EF4-FFF2-40B4-BE49-F238E27FC236}">
                  <a16:creationId xmlns:a16="http://schemas.microsoft.com/office/drawing/2014/main" id="{F32BE8EA-3F29-44BB-AF9C-7F2A036104A6}"/>
                </a:ext>
              </a:extLst>
            </p:cNvPr>
            <p:cNvSpPr/>
            <p:nvPr/>
          </p:nvSpPr>
          <p:spPr>
            <a:xfrm>
              <a:off x="243922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169" name="Grafik 8" descr="Sonne mit einfarbiger Füllung">
              <a:extLst>
                <a:ext uri="{FF2B5EF4-FFF2-40B4-BE49-F238E27FC236}">
                  <a16:creationId xmlns:a16="http://schemas.microsoft.com/office/drawing/2014/main" id="{E339BC95-990C-4C64-916D-E0DDC7EFF90A}"/>
                </a:ext>
              </a:extLst>
            </p:cNvPr>
            <p:cNvSpPr/>
            <p:nvPr/>
          </p:nvSpPr>
          <p:spPr>
            <a:xfrm>
              <a:off x="310597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170" name="Grafik 8" descr="Sonne mit einfarbiger Füllung">
              <a:extLst>
                <a:ext uri="{FF2B5EF4-FFF2-40B4-BE49-F238E27FC236}">
                  <a16:creationId xmlns:a16="http://schemas.microsoft.com/office/drawing/2014/main" id="{1999DD35-7D8D-4D7F-BD54-F14621E24643}"/>
                </a:ext>
              </a:extLst>
            </p:cNvPr>
            <p:cNvSpPr/>
            <p:nvPr/>
          </p:nvSpPr>
          <p:spPr>
            <a:xfrm>
              <a:off x="2648779" y="5376481"/>
              <a:ext cx="419100" cy="419100"/>
            </a:xfrm>
            <a:custGeom>
              <a:avLst/>
              <a:gdLst>
                <a:gd name="connsiteX0" fmla="*/ 419100 w 419100"/>
                <a:gd name="connsiteY0" fmla="*/ 209550 h 419100"/>
                <a:gd name="connsiteX1" fmla="*/ 209550 w 419100"/>
                <a:gd name="connsiteY1" fmla="*/ 419100 h 419100"/>
                <a:gd name="connsiteX2" fmla="*/ 0 w 419100"/>
                <a:gd name="connsiteY2" fmla="*/ 209550 h 419100"/>
                <a:gd name="connsiteX3" fmla="*/ 209550 w 419100"/>
                <a:gd name="connsiteY3" fmla="*/ 0 h 419100"/>
                <a:gd name="connsiteX4" fmla="*/ 419100 w 419100"/>
                <a:gd name="connsiteY4" fmla="*/ 20955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19100" y="209550"/>
                  </a:moveTo>
                  <a:cubicBezTo>
                    <a:pt x="419100" y="325281"/>
                    <a:pt x="325281" y="419100"/>
                    <a:pt x="209550" y="419100"/>
                  </a:cubicBezTo>
                  <a:cubicBezTo>
                    <a:pt x="93819" y="419100"/>
                    <a:pt x="0" y="325281"/>
                    <a:pt x="0" y="209550"/>
                  </a:cubicBezTo>
                  <a:cubicBezTo>
                    <a:pt x="0" y="93819"/>
                    <a:pt x="93819" y="0"/>
                    <a:pt x="209550" y="0"/>
                  </a:cubicBezTo>
                  <a:cubicBezTo>
                    <a:pt x="325281" y="0"/>
                    <a:pt x="419100" y="93819"/>
                    <a:pt x="419100" y="209550"/>
                  </a:cubicBezTo>
                  <a:close/>
                </a:path>
              </a:pathLst>
            </a:custGeom>
            <a:grpFill/>
            <a:ln w="9525" cap="flat">
              <a:noFill/>
              <a:prstDash val="solid"/>
              <a:miter/>
            </a:ln>
          </p:spPr>
          <p:txBody>
            <a:bodyPr rtlCol="0" anchor="ctr"/>
            <a:lstStyle/>
            <a:p>
              <a:endParaRPr lang="de-DE"/>
            </a:p>
          </p:txBody>
        </p:sp>
        <p:sp>
          <p:nvSpPr>
            <p:cNvPr id="171" name="Grafik 8" descr="Sonne mit einfarbiger Füllung">
              <a:extLst>
                <a:ext uri="{FF2B5EF4-FFF2-40B4-BE49-F238E27FC236}">
                  <a16:creationId xmlns:a16="http://schemas.microsoft.com/office/drawing/2014/main" id="{B3D190ED-3DBE-450A-8BDD-DB094D8E5D1B}"/>
                </a:ext>
              </a:extLst>
            </p:cNvPr>
            <p:cNvSpPr/>
            <p:nvPr/>
          </p:nvSpPr>
          <p:spPr>
            <a:xfrm>
              <a:off x="2829754" y="583368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172" name="Grafik 8" descr="Sonne mit einfarbiger Füllung">
              <a:extLst>
                <a:ext uri="{FF2B5EF4-FFF2-40B4-BE49-F238E27FC236}">
                  <a16:creationId xmlns:a16="http://schemas.microsoft.com/office/drawing/2014/main" id="{C74348B0-A982-437E-9030-568E5369D41E}"/>
                </a:ext>
              </a:extLst>
            </p:cNvPr>
            <p:cNvSpPr/>
            <p:nvPr/>
          </p:nvSpPr>
          <p:spPr>
            <a:xfrm>
              <a:off x="2829754" y="516693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173" name="Grafik 8" descr="Sonne mit einfarbiger Füllung">
              <a:extLst>
                <a:ext uri="{FF2B5EF4-FFF2-40B4-BE49-F238E27FC236}">
                  <a16:creationId xmlns:a16="http://schemas.microsoft.com/office/drawing/2014/main" id="{B4FA781F-98DB-4412-A0E8-B29B9150C429}"/>
                </a:ext>
              </a:extLst>
            </p:cNvPr>
            <p:cNvSpPr/>
            <p:nvPr/>
          </p:nvSpPr>
          <p:spPr>
            <a:xfrm rot="8100000">
              <a:off x="2536404" y="5792688"/>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174" name="Grafik 8" descr="Sonne mit einfarbiger Füllung">
              <a:extLst>
                <a:ext uri="{FF2B5EF4-FFF2-40B4-BE49-F238E27FC236}">
                  <a16:creationId xmlns:a16="http://schemas.microsoft.com/office/drawing/2014/main" id="{13E954DD-D4E2-445C-AB40-67EBD3E067A3}"/>
                </a:ext>
              </a:extLst>
            </p:cNvPr>
            <p:cNvSpPr/>
            <p:nvPr/>
          </p:nvSpPr>
          <p:spPr>
            <a:xfrm rot="8100000">
              <a:off x="3008800" y="5322200"/>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175" name="Grafik 8" descr="Sonne mit einfarbiger Füllung">
              <a:extLst>
                <a:ext uri="{FF2B5EF4-FFF2-40B4-BE49-F238E27FC236}">
                  <a16:creationId xmlns:a16="http://schemas.microsoft.com/office/drawing/2014/main" id="{ED13BDAD-B42C-4D4B-AA10-9BCB8707606C}"/>
                </a:ext>
              </a:extLst>
            </p:cNvPr>
            <p:cNvSpPr/>
            <p:nvPr/>
          </p:nvSpPr>
          <p:spPr>
            <a:xfrm rot="8100000">
              <a:off x="2594485" y="5264114"/>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sp>
          <p:nvSpPr>
            <p:cNvPr id="176" name="Grafik 8" descr="Sonne mit einfarbiger Füllung">
              <a:extLst>
                <a:ext uri="{FF2B5EF4-FFF2-40B4-BE49-F238E27FC236}">
                  <a16:creationId xmlns:a16="http://schemas.microsoft.com/office/drawing/2014/main" id="{E92BE67E-7F9C-45A3-86A7-CF2F0FA6761D}"/>
                </a:ext>
              </a:extLst>
            </p:cNvPr>
            <p:cNvSpPr/>
            <p:nvPr/>
          </p:nvSpPr>
          <p:spPr>
            <a:xfrm rot="8100000">
              <a:off x="3065009" y="5736483"/>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grpSp>
      <p:grpSp>
        <p:nvGrpSpPr>
          <p:cNvPr id="177" name="Gruppieren 176">
            <a:extLst>
              <a:ext uri="{FF2B5EF4-FFF2-40B4-BE49-F238E27FC236}">
                <a16:creationId xmlns:a16="http://schemas.microsoft.com/office/drawing/2014/main" id="{F71BD9D5-45EA-4386-991D-39506587FEC7}"/>
              </a:ext>
            </a:extLst>
          </p:cNvPr>
          <p:cNvGrpSpPr/>
          <p:nvPr/>
        </p:nvGrpSpPr>
        <p:grpSpPr>
          <a:xfrm flipV="1">
            <a:off x="8539431" y="3453051"/>
            <a:ext cx="205142" cy="206348"/>
            <a:chOff x="2439229" y="5166931"/>
            <a:chExt cx="838200" cy="838200"/>
          </a:xfrm>
          <a:solidFill>
            <a:srgbClr val="FF9900"/>
          </a:solidFill>
        </p:grpSpPr>
        <p:sp>
          <p:nvSpPr>
            <p:cNvPr id="178" name="Grafik 8" descr="Sonne mit einfarbiger Füllung">
              <a:extLst>
                <a:ext uri="{FF2B5EF4-FFF2-40B4-BE49-F238E27FC236}">
                  <a16:creationId xmlns:a16="http://schemas.microsoft.com/office/drawing/2014/main" id="{8C606ED4-6DC5-4C46-9AE1-AC7BA4E8B195}"/>
                </a:ext>
              </a:extLst>
            </p:cNvPr>
            <p:cNvSpPr/>
            <p:nvPr/>
          </p:nvSpPr>
          <p:spPr>
            <a:xfrm>
              <a:off x="243922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179" name="Grafik 8" descr="Sonne mit einfarbiger Füllung">
              <a:extLst>
                <a:ext uri="{FF2B5EF4-FFF2-40B4-BE49-F238E27FC236}">
                  <a16:creationId xmlns:a16="http://schemas.microsoft.com/office/drawing/2014/main" id="{C3F7DAAE-A7FF-4A36-B8A3-AFF5BD3986D4}"/>
                </a:ext>
              </a:extLst>
            </p:cNvPr>
            <p:cNvSpPr/>
            <p:nvPr/>
          </p:nvSpPr>
          <p:spPr>
            <a:xfrm>
              <a:off x="310597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180" name="Grafik 8" descr="Sonne mit einfarbiger Füllung">
              <a:extLst>
                <a:ext uri="{FF2B5EF4-FFF2-40B4-BE49-F238E27FC236}">
                  <a16:creationId xmlns:a16="http://schemas.microsoft.com/office/drawing/2014/main" id="{5AD6C966-A6AB-4790-98D6-732E8E9253FD}"/>
                </a:ext>
              </a:extLst>
            </p:cNvPr>
            <p:cNvSpPr/>
            <p:nvPr/>
          </p:nvSpPr>
          <p:spPr>
            <a:xfrm>
              <a:off x="2648779" y="5376481"/>
              <a:ext cx="419100" cy="419100"/>
            </a:xfrm>
            <a:custGeom>
              <a:avLst/>
              <a:gdLst>
                <a:gd name="connsiteX0" fmla="*/ 419100 w 419100"/>
                <a:gd name="connsiteY0" fmla="*/ 209550 h 419100"/>
                <a:gd name="connsiteX1" fmla="*/ 209550 w 419100"/>
                <a:gd name="connsiteY1" fmla="*/ 419100 h 419100"/>
                <a:gd name="connsiteX2" fmla="*/ 0 w 419100"/>
                <a:gd name="connsiteY2" fmla="*/ 209550 h 419100"/>
                <a:gd name="connsiteX3" fmla="*/ 209550 w 419100"/>
                <a:gd name="connsiteY3" fmla="*/ 0 h 419100"/>
                <a:gd name="connsiteX4" fmla="*/ 419100 w 419100"/>
                <a:gd name="connsiteY4" fmla="*/ 20955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19100" y="209550"/>
                  </a:moveTo>
                  <a:cubicBezTo>
                    <a:pt x="419100" y="325281"/>
                    <a:pt x="325281" y="419100"/>
                    <a:pt x="209550" y="419100"/>
                  </a:cubicBezTo>
                  <a:cubicBezTo>
                    <a:pt x="93819" y="419100"/>
                    <a:pt x="0" y="325281"/>
                    <a:pt x="0" y="209550"/>
                  </a:cubicBezTo>
                  <a:cubicBezTo>
                    <a:pt x="0" y="93819"/>
                    <a:pt x="93819" y="0"/>
                    <a:pt x="209550" y="0"/>
                  </a:cubicBezTo>
                  <a:cubicBezTo>
                    <a:pt x="325281" y="0"/>
                    <a:pt x="419100" y="93819"/>
                    <a:pt x="419100" y="209550"/>
                  </a:cubicBezTo>
                  <a:close/>
                </a:path>
              </a:pathLst>
            </a:custGeom>
            <a:grpFill/>
            <a:ln w="9525" cap="flat">
              <a:noFill/>
              <a:prstDash val="solid"/>
              <a:miter/>
            </a:ln>
          </p:spPr>
          <p:txBody>
            <a:bodyPr rtlCol="0" anchor="ctr"/>
            <a:lstStyle/>
            <a:p>
              <a:endParaRPr lang="de-DE"/>
            </a:p>
          </p:txBody>
        </p:sp>
        <p:sp>
          <p:nvSpPr>
            <p:cNvPr id="181" name="Grafik 8" descr="Sonne mit einfarbiger Füllung">
              <a:extLst>
                <a:ext uri="{FF2B5EF4-FFF2-40B4-BE49-F238E27FC236}">
                  <a16:creationId xmlns:a16="http://schemas.microsoft.com/office/drawing/2014/main" id="{57EC9AFB-977B-4EA2-89CC-6D46DA85C4D4}"/>
                </a:ext>
              </a:extLst>
            </p:cNvPr>
            <p:cNvSpPr/>
            <p:nvPr/>
          </p:nvSpPr>
          <p:spPr>
            <a:xfrm>
              <a:off x="2829754" y="583368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182" name="Grafik 8" descr="Sonne mit einfarbiger Füllung">
              <a:extLst>
                <a:ext uri="{FF2B5EF4-FFF2-40B4-BE49-F238E27FC236}">
                  <a16:creationId xmlns:a16="http://schemas.microsoft.com/office/drawing/2014/main" id="{702ECBB3-F027-48DA-A4EB-97A579D8EAF3}"/>
                </a:ext>
              </a:extLst>
            </p:cNvPr>
            <p:cNvSpPr/>
            <p:nvPr/>
          </p:nvSpPr>
          <p:spPr>
            <a:xfrm>
              <a:off x="2829754" y="516693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183" name="Grafik 8" descr="Sonne mit einfarbiger Füllung">
              <a:extLst>
                <a:ext uri="{FF2B5EF4-FFF2-40B4-BE49-F238E27FC236}">
                  <a16:creationId xmlns:a16="http://schemas.microsoft.com/office/drawing/2014/main" id="{A9019649-6C22-4A1B-A541-3D6507FFAE04}"/>
                </a:ext>
              </a:extLst>
            </p:cNvPr>
            <p:cNvSpPr/>
            <p:nvPr/>
          </p:nvSpPr>
          <p:spPr>
            <a:xfrm rot="8100000">
              <a:off x="2536404" y="5792688"/>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184" name="Grafik 8" descr="Sonne mit einfarbiger Füllung">
              <a:extLst>
                <a:ext uri="{FF2B5EF4-FFF2-40B4-BE49-F238E27FC236}">
                  <a16:creationId xmlns:a16="http://schemas.microsoft.com/office/drawing/2014/main" id="{CAC785AF-4D75-4C3E-B566-6FF0C930CF81}"/>
                </a:ext>
              </a:extLst>
            </p:cNvPr>
            <p:cNvSpPr/>
            <p:nvPr/>
          </p:nvSpPr>
          <p:spPr>
            <a:xfrm rot="8100000">
              <a:off x="3008800" y="5322200"/>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185" name="Grafik 8" descr="Sonne mit einfarbiger Füllung">
              <a:extLst>
                <a:ext uri="{FF2B5EF4-FFF2-40B4-BE49-F238E27FC236}">
                  <a16:creationId xmlns:a16="http://schemas.microsoft.com/office/drawing/2014/main" id="{5ACE2942-4BC6-4713-869E-9B684D31D455}"/>
                </a:ext>
              </a:extLst>
            </p:cNvPr>
            <p:cNvSpPr/>
            <p:nvPr/>
          </p:nvSpPr>
          <p:spPr>
            <a:xfrm rot="8100000">
              <a:off x="2594485" y="5264114"/>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sp>
          <p:nvSpPr>
            <p:cNvPr id="186" name="Grafik 8" descr="Sonne mit einfarbiger Füllung">
              <a:extLst>
                <a:ext uri="{FF2B5EF4-FFF2-40B4-BE49-F238E27FC236}">
                  <a16:creationId xmlns:a16="http://schemas.microsoft.com/office/drawing/2014/main" id="{DDB8718A-A8B2-416A-9464-DA62A760B883}"/>
                </a:ext>
              </a:extLst>
            </p:cNvPr>
            <p:cNvSpPr/>
            <p:nvPr/>
          </p:nvSpPr>
          <p:spPr>
            <a:xfrm rot="8100000">
              <a:off x="3065009" y="5736483"/>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grpSp>
      <p:grpSp>
        <p:nvGrpSpPr>
          <p:cNvPr id="187" name="Gruppieren 186">
            <a:extLst>
              <a:ext uri="{FF2B5EF4-FFF2-40B4-BE49-F238E27FC236}">
                <a16:creationId xmlns:a16="http://schemas.microsoft.com/office/drawing/2014/main" id="{CDA59F88-B333-4A69-A742-17C71B5EDFCD}"/>
              </a:ext>
            </a:extLst>
          </p:cNvPr>
          <p:cNvGrpSpPr/>
          <p:nvPr/>
        </p:nvGrpSpPr>
        <p:grpSpPr>
          <a:xfrm flipV="1">
            <a:off x="7243297" y="3455827"/>
            <a:ext cx="205142" cy="206348"/>
            <a:chOff x="2439229" y="5166931"/>
            <a:chExt cx="838200" cy="838200"/>
          </a:xfrm>
          <a:solidFill>
            <a:srgbClr val="FF9900"/>
          </a:solidFill>
        </p:grpSpPr>
        <p:sp>
          <p:nvSpPr>
            <p:cNvPr id="188" name="Grafik 8" descr="Sonne mit einfarbiger Füllung">
              <a:extLst>
                <a:ext uri="{FF2B5EF4-FFF2-40B4-BE49-F238E27FC236}">
                  <a16:creationId xmlns:a16="http://schemas.microsoft.com/office/drawing/2014/main" id="{B8A80711-E08B-4A6F-891F-9A5DBDF8D688}"/>
                </a:ext>
              </a:extLst>
            </p:cNvPr>
            <p:cNvSpPr/>
            <p:nvPr/>
          </p:nvSpPr>
          <p:spPr>
            <a:xfrm>
              <a:off x="243922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189" name="Grafik 8" descr="Sonne mit einfarbiger Füllung">
              <a:extLst>
                <a:ext uri="{FF2B5EF4-FFF2-40B4-BE49-F238E27FC236}">
                  <a16:creationId xmlns:a16="http://schemas.microsoft.com/office/drawing/2014/main" id="{4EFD2B20-3DF4-4BC4-B958-ABCBB1319D7D}"/>
                </a:ext>
              </a:extLst>
            </p:cNvPr>
            <p:cNvSpPr/>
            <p:nvPr/>
          </p:nvSpPr>
          <p:spPr>
            <a:xfrm>
              <a:off x="310597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190" name="Grafik 8" descr="Sonne mit einfarbiger Füllung">
              <a:extLst>
                <a:ext uri="{FF2B5EF4-FFF2-40B4-BE49-F238E27FC236}">
                  <a16:creationId xmlns:a16="http://schemas.microsoft.com/office/drawing/2014/main" id="{DE9FDC35-9D69-42CE-9F23-A2C7616E8BA2}"/>
                </a:ext>
              </a:extLst>
            </p:cNvPr>
            <p:cNvSpPr/>
            <p:nvPr/>
          </p:nvSpPr>
          <p:spPr>
            <a:xfrm>
              <a:off x="2648779" y="5376481"/>
              <a:ext cx="419100" cy="419100"/>
            </a:xfrm>
            <a:custGeom>
              <a:avLst/>
              <a:gdLst>
                <a:gd name="connsiteX0" fmla="*/ 419100 w 419100"/>
                <a:gd name="connsiteY0" fmla="*/ 209550 h 419100"/>
                <a:gd name="connsiteX1" fmla="*/ 209550 w 419100"/>
                <a:gd name="connsiteY1" fmla="*/ 419100 h 419100"/>
                <a:gd name="connsiteX2" fmla="*/ 0 w 419100"/>
                <a:gd name="connsiteY2" fmla="*/ 209550 h 419100"/>
                <a:gd name="connsiteX3" fmla="*/ 209550 w 419100"/>
                <a:gd name="connsiteY3" fmla="*/ 0 h 419100"/>
                <a:gd name="connsiteX4" fmla="*/ 419100 w 419100"/>
                <a:gd name="connsiteY4" fmla="*/ 20955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19100" y="209550"/>
                  </a:moveTo>
                  <a:cubicBezTo>
                    <a:pt x="419100" y="325281"/>
                    <a:pt x="325281" y="419100"/>
                    <a:pt x="209550" y="419100"/>
                  </a:cubicBezTo>
                  <a:cubicBezTo>
                    <a:pt x="93819" y="419100"/>
                    <a:pt x="0" y="325281"/>
                    <a:pt x="0" y="209550"/>
                  </a:cubicBezTo>
                  <a:cubicBezTo>
                    <a:pt x="0" y="93819"/>
                    <a:pt x="93819" y="0"/>
                    <a:pt x="209550" y="0"/>
                  </a:cubicBezTo>
                  <a:cubicBezTo>
                    <a:pt x="325281" y="0"/>
                    <a:pt x="419100" y="93819"/>
                    <a:pt x="419100" y="209550"/>
                  </a:cubicBezTo>
                  <a:close/>
                </a:path>
              </a:pathLst>
            </a:custGeom>
            <a:grpFill/>
            <a:ln w="9525" cap="flat">
              <a:noFill/>
              <a:prstDash val="solid"/>
              <a:miter/>
            </a:ln>
          </p:spPr>
          <p:txBody>
            <a:bodyPr rtlCol="0" anchor="ctr"/>
            <a:lstStyle/>
            <a:p>
              <a:endParaRPr lang="de-DE"/>
            </a:p>
          </p:txBody>
        </p:sp>
        <p:sp>
          <p:nvSpPr>
            <p:cNvPr id="191" name="Grafik 8" descr="Sonne mit einfarbiger Füllung">
              <a:extLst>
                <a:ext uri="{FF2B5EF4-FFF2-40B4-BE49-F238E27FC236}">
                  <a16:creationId xmlns:a16="http://schemas.microsoft.com/office/drawing/2014/main" id="{D9B26AA2-7120-4D08-A808-DEE3CF1AAB87}"/>
                </a:ext>
              </a:extLst>
            </p:cNvPr>
            <p:cNvSpPr/>
            <p:nvPr/>
          </p:nvSpPr>
          <p:spPr>
            <a:xfrm>
              <a:off x="2829754" y="583368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192" name="Grafik 8" descr="Sonne mit einfarbiger Füllung">
              <a:extLst>
                <a:ext uri="{FF2B5EF4-FFF2-40B4-BE49-F238E27FC236}">
                  <a16:creationId xmlns:a16="http://schemas.microsoft.com/office/drawing/2014/main" id="{FCFD2858-8E31-4F89-B66F-8726EA19C760}"/>
                </a:ext>
              </a:extLst>
            </p:cNvPr>
            <p:cNvSpPr/>
            <p:nvPr/>
          </p:nvSpPr>
          <p:spPr>
            <a:xfrm>
              <a:off x="2829754" y="516693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193" name="Grafik 8" descr="Sonne mit einfarbiger Füllung">
              <a:extLst>
                <a:ext uri="{FF2B5EF4-FFF2-40B4-BE49-F238E27FC236}">
                  <a16:creationId xmlns:a16="http://schemas.microsoft.com/office/drawing/2014/main" id="{4DDAC067-0569-4E55-A085-8FD26C154152}"/>
                </a:ext>
              </a:extLst>
            </p:cNvPr>
            <p:cNvSpPr/>
            <p:nvPr/>
          </p:nvSpPr>
          <p:spPr>
            <a:xfrm rot="8100000">
              <a:off x="2536404" y="5792688"/>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194" name="Grafik 8" descr="Sonne mit einfarbiger Füllung">
              <a:extLst>
                <a:ext uri="{FF2B5EF4-FFF2-40B4-BE49-F238E27FC236}">
                  <a16:creationId xmlns:a16="http://schemas.microsoft.com/office/drawing/2014/main" id="{CA734DCA-53D4-4452-9B56-AF4446DD0566}"/>
                </a:ext>
              </a:extLst>
            </p:cNvPr>
            <p:cNvSpPr/>
            <p:nvPr/>
          </p:nvSpPr>
          <p:spPr>
            <a:xfrm rot="8100000">
              <a:off x="3008800" y="5322200"/>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195" name="Grafik 8" descr="Sonne mit einfarbiger Füllung">
              <a:extLst>
                <a:ext uri="{FF2B5EF4-FFF2-40B4-BE49-F238E27FC236}">
                  <a16:creationId xmlns:a16="http://schemas.microsoft.com/office/drawing/2014/main" id="{C4D18670-0C03-4A6B-B2D3-C65B3F5B887D}"/>
                </a:ext>
              </a:extLst>
            </p:cNvPr>
            <p:cNvSpPr/>
            <p:nvPr/>
          </p:nvSpPr>
          <p:spPr>
            <a:xfrm rot="8100000">
              <a:off x="2594485" y="5264114"/>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sp>
          <p:nvSpPr>
            <p:cNvPr id="196" name="Grafik 8" descr="Sonne mit einfarbiger Füllung">
              <a:extLst>
                <a:ext uri="{FF2B5EF4-FFF2-40B4-BE49-F238E27FC236}">
                  <a16:creationId xmlns:a16="http://schemas.microsoft.com/office/drawing/2014/main" id="{A111D43C-6D21-4974-9DB2-1CCC1F7BC7D4}"/>
                </a:ext>
              </a:extLst>
            </p:cNvPr>
            <p:cNvSpPr/>
            <p:nvPr/>
          </p:nvSpPr>
          <p:spPr>
            <a:xfrm rot="8100000">
              <a:off x="3065009" y="5736483"/>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grpSp>
      <p:pic>
        <p:nvPicPr>
          <p:cNvPr id="217" name="Grafik 216" descr="Mond und Sterne mit einfarbiger Füllung">
            <a:extLst>
              <a:ext uri="{FF2B5EF4-FFF2-40B4-BE49-F238E27FC236}">
                <a16:creationId xmlns:a16="http://schemas.microsoft.com/office/drawing/2014/main" id="{9B06D10E-9192-45A7-A5D3-B395D25D29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15728" y="3853833"/>
            <a:ext cx="193246" cy="193246"/>
          </a:xfrm>
          <a:prstGeom prst="rect">
            <a:avLst/>
          </a:prstGeom>
        </p:spPr>
      </p:pic>
      <p:pic>
        <p:nvPicPr>
          <p:cNvPr id="218" name="Grafik 217" descr="Mond und Sterne mit einfarbiger Füllung">
            <a:extLst>
              <a:ext uri="{FF2B5EF4-FFF2-40B4-BE49-F238E27FC236}">
                <a16:creationId xmlns:a16="http://schemas.microsoft.com/office/drawing/2014/main" id="{3E261668-978F-4419-AF32-1E0241708A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6976" y="3098788"/>
            <a:ext cx="193246" cy="193246"/>
          </a:xfrm>
          <a:prstGeom prst="rect">
            <a:avLst/>
          </a:prstGeom>
        </p:spPr>
      </p:pic>
      <p:pic>
        <p:nvPicPr>
          <p:cNvPr id="219" name="Grafik 218" descr="Mond und Sterne mit einfarbiger Füllung">
            <a:extLst>
              <a:ext uri="{FF2B5EF4-FFF2-40B4-BE49-F238E27FC236}">
                <a16:creationId xmlns:a16="http://schemas.microsoft.com/office/drawing/2014/main" id="{021BF9F2-69DA-4625-80BD-FBCE542A5F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355" y="3461894"/>
            <a:ext cx="193246" cy="193246"/>
          </a:xfrm>
          <a:prstGeom prst="rect">
            <a:avLst/>
          </a:prstGeom>
        </p:spPr>
      </p:pic>
      <p:pic>
        <p:nvPicPr>
          <p:cNvPr id="220" name="Grafik 219" descr="Mond und Sterne mit einfarbiger Füllung">
            <a:extLst>
              <a:ext uri="{FF2B5EF4-FFF2-40B4-BE49-F238E27FC236}">
                <a16:creationId xmlns:a16="http://schemas.microsoft.com/office/drawing/2014/main" id="{8F9FC5D2-013F-4BBD-9C05-9A960440F3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73564" y="4210979"/>
            <a:ext cx="193246" cy="193246"/>
          </a:xfrm>
          <a:prstGeom prst="rect">
            <a:avLst/>
          </a:prstGeom>
        </p:spPr>
      </p:pic>
      <p:pic>
        <p:nvPicPr>
          <p:cNvPr id="221" name="Grafik 220" descr="Mond und Sterne mit einfarbiger Füllung">
            <a:extLst>
              <a:ext uri="{FF2B5EF4-FFF2-40B4-BE49-F238E27FC236}">
                <a16:creationId xmlns:a16="http://schemas.microsoft.com/office/drawing/2014/main" id="{E7535BF9-9DF2-4C06-B405-882F1092DF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7269" y="4212341"/>
            <a:ext cx="193246" cy="193246"/>
          </a:xfrm>
          <a:prstGeom prst="rect">
            <a:avLst/>
          </a:prstGeom>
        </p:spPr>
      </p:pic>
      <p:pic>
        <p:nvPicPr>
          <p:cNvPr id="222" name="Grafik 221" descr="Mond und Sterne mit einfarbiger Füllung">
            <a:extLst>
              <a:ext uri="{FF2B5EF4-FFF2-40B4-BE49-F238E27FC236}">
                <a16:creationId xmlns:a16="http://schemas.microsoft.com/office/drawing/2014/main" id="{5055C515-B6B7-4862-8BF8-49063BB22A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2433" y="4215422"/>
            <a:ext cx="193246" cy="193246"/>
          </a:xfrm>
          <a:prstGeom prst="rect">
            <a:avLst/>
          </a:prstGeom>
        </p:spPr>
      </p:pic>
      <p:pic>
        <p:nvPicPr>
          <p:cNvPr id="223" name="Grafik 222" descr="Mond und Sterne mit einfarbiger Füllung">
            <a:extLst>
              <a:ext uri="{FF2B5EF4-FFF2-40B4-BE49-F238E27FC236}">
                <a16:creationId xmlns:a16="http://schemas.microsoft.com/office/drawing/2014/main" id="{E2548C21-0EAE-4A93-8E5D-151D55784E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2037" y="4210979"/>
            <a:ext cx="193246" cy="193246"/>
          </a:xfrm>
          <a:prstGeom prst="rect">
            <a:avLst/>
          </a:prstGeom>
        </p:spPr>
      </p:pic>
      <p:pic>
        <p:nvPicPr>
          <p:cNvPr id="224" name="Grafik 223" descr="Mond und Sterne mit einfarbiger Füllung">
            <a:extLst>
              <a:ext uri="{FF2B5EF4-FFF2-40B4-BE49-F238E27FC236}">
                <a16:creationId xmlns:a16="http://schemas.microsoft.com/office/drawing/2014/main" id="{2F177DED-D8A7-4912-9BCC-0FB63BE128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92629" y="3465362"/>
            <a:ext cx="193246" cy="193246"/>
          </a:xfrm>
          <a:prstGeom prst="rect">
            <a:avLst/>
          </a:prstGeom>
        </p:spPr>
      </p:pic>
      <p:pic>
        <p:nvPicPr>
          <p:cNvPr id="225" name="Grafik 224" descr="Mond und Sterne mit einfarbiger Füllung">
            <a:extLst>
              <a:ext uri="{FF2B5EF4-FFF2-40B4-BE49-F238E27FC236}">
                <a16:creationId xmlns:a16="http://schemas.microsoft.com/office/drawing/2014/main" id="{5967FE78-66B7-41AE-ACFE-D530FFB851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09376" y="3469412"/>
            <a:ext cx="193246" cy="193246"/>
          </a:xfrm>
          <a:prstGeom prst="rect">
            <a:avLst/>
          </a:prstGeom>
        </p:spPr>
      </p:pic>
      <p:pic>
        <p:nvPicPr>
          <p:cNvPr id="227" name="Grafik 226" descr="Mond und Sterne mit einfarbiger Füllung">
            <a:extLst>
              <a:ext uri="{FF2B5EF4-FFF2-40B4-BE49-F238E27FC236}">
                <a16:creationId xmlns:a16="http://schemas.microsoft.com/office/drawing/2014/main" id="{E45808FB-A17D-42AB-8115-84937B3423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99056" y="1621873"/>
            <a:ext cx="193246" cy="193246"/>
          </a:xfrm>
          <a:prstGeom prst="rect">
            <a:avLst/>
          </a:prstGeom>
        </p:spPr>
      </p:pic>
      <p:grpSp>
        <p:nvGrpSpPr>
          <p:cNvPr id="228" name="Gruppieren 227">
            <a:extLst>
              <a:ext uri="{FF2B5EF4-FFF2-40B4-BE49-F238E27FC236}">
                <a16:creationId xmlns:a16="http://schemas.microsoft.com/office/drawing/2014/main" id="{FF9196EF-1884-423C-898D-2113DB18018A}"/>
              </a:ext>
            </a:extLst>
          </p:cNvPr>
          <p:cNvGrpSpPr/>
          <p:nvPr/>
        </p:nvGrpSpPr>
        <p:grpSpPr>
          <a:xfrm flipV="1">
            <a:off x="3725498" y="2348104"/>
            <a:ext cx="205142" cy="206348"/>
            <a:chOff x="2439229" y="5166931"/>
            <a:chExt cx="838200" cy="838200"/>
          </a:xfrm>
          <a:solidFill>
            <a:srgbClr val="FF9900"/>
          </a:solidFill>
        </p:grpSpPr>
        <p:sp>
          <p:nvSpPr>
            <p:cNvPr id="229" name="Grafik 8" descr="Sonne mit einfarbiger Füllung">
              <a:extLst>
                <a:ext uri="{FF2B5EF4-FFF2-40B4-BE49-F238E27FC236}">
                  <a16:creationId xmlns:a16="http://schemas.microsoft.com/office/drawing/2014/main" id="{0CED2382-CC78-4B1E-9607-ED0B3C10EA11}"/>
                </a:ext>
              </a:extLst>
            </p:cNvPr>
            <p:cNvSpPr/>
            <p:nvPr/>
          </p:nvSpPr>
          <p:spPr>
            <a:xfrm>
              <a:off x="243922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230" name="Grafik 8" descr="Sonne mit einfarbiger Füllung">
              <a:extLst>
                <a:ext uri="{FF2B5EF4-FFF2-40B4-BE49-F238E27FC236}">
                  <a16:creationId xmlns:a16="http://schemas.microsoft.com/office/drawing/2014/main" id="{BBA20089-8259-4912-9807-489AA8BBD672}"/>
                </a:ext>
              </a:extLst>
            </p:cNvPr>
            <p:cNvSpPr/>
            <p:nvPr/>
          </p:nvSpPr>
          <p:spPr>
            <a:xfrm>
              <a:off x="310597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231" name="Grafik 8" descr="Sonne mit einfarbiger Füllung">
              <a:extLst>
                <a:ext uri="{FF2B5EF4-FFF2-40B4-BE49-F238E27FC236}">
                  <a16:creationId xmlns:a16="http://schemas.microsoft.com/office/drawing/2014/main" id="{D0CDC042-AE3C-4CA2-AD0C-2C972D7E1AFD}"/>
                </a:ext>
              </a:extLst>
            </p:cNvPr>
            <p:cNvSpPr/>
            <p:nvPr/>
          </p:nvSpPr>
          <p:spPr>
            <a:xfrm>
              <a:off x="2648779" y="5376481"/>
              <a:ext cx="419100" cy="419100"/>
            </a:xfrm>
            <a:custGeom>
              <a:avLst/>
              <a:gdLst>
                <a:gd name="connsiteX0" fmla="*/ 419100 w 419100"/>
                <a:gd name="connsiteY0" fmla="*/ 209550 h 419100"/>
                <a:gd name="connsiteX1" fmla="*/ 209550 w 419100"/>
                <a:gd name="connsiteY1" fmla="*/ 419100 h 419100"/>
                <a:gd name="connsiteX2" fmla="*/ 0 w 419100"/>
                <a:gd name="connsiteY2" fmla="*/ 209550 h 419100"/>
                <a:gd name="connsiteX3" fmla="*/ 209550 w 419100"/>
                <a:gd name="connsiteY3" fmla="*/ 0 h 419100"/>
                <a:gd name="connsiteX4" fmla="*/ 419100 w 419100"/>
                <a:gd name="connsiteY4" fmla="*/ 20955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19100" y="209550"/>
                  </a:moveTo>
                  <a:cubicBezTo>
                    <a:pt x="419100" y="325281"/>
                    <a:pt x="325281" y="419100"/>
                    <a:pt x="209550" y="419100"/>
                  </a:cubicBezTo>
                  <a:cubicBezTo>
                    <a:pt x="93819" y="419100"/>
                    <a:pt x="0" y="325281"/>
                    <a:pt x="0" y="209550"/>
                  </a:cubicBezTo>
                  <a:cubicBezTo>
                    <a:pt x="0" y="93819"/>
                    <a:pt x="93819" y="0"/>
                    <a:pt x="209550" y="0"/>
                  </a:cubicBezTo>
                  <a:cubicBezTo>
                    <a:pt x="325281" y="0"/>
                    <a:pt x="419100" y="93819"/>
                    <a:pt x="419100" y="209550"/>
                  </a:cubicBezTo>
                  <a:close/>
                </a:path>
              </a:pathLst>
            </a:custGeom>
            <a:grpFill/>
            <a:ln w="9525" cap="flat">
              <a:noFill/>
              <a:prstDash val="solid"/>
              <a:miter/>
            </a:ln>
          </p:spPr>
          <p:txBody>
            <a:bodyPr rtlCol="0" anchor="ctr"/>
            <a:lstStyle/>
            <a:p>
              <a:endParaRPr lang="de-DE"/>
            </a:p>
          </p:txBody>
        </p:sp>
        <p:sp>
          <p:nvSpPr>
            <p:cNvPr id="232" name="Grafik 8" descr="Sonne mit einfarbiger Füllung">
              <a:extLst>
                <a:ext uri="{FF2B5EF4-FFF2-40B4-BE49-F238E27FC236}">
                  <a16:creationId xmlns:a16="http://schemas.microsoft.com/office/drawing/2014/main" id="{3603244F-DBA2-42E2-909F-55E2E442B5BD}"/>
                </a:ext>
              </a:extLst>
            </p:cNvPr>
            <p:cNvSpPr/>
            <p:nvPr/>
          </p:nvSpPr>
          <p:spPr>
            <a:xfrm>
              <a:off x="2829754" y="583368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233" name="Grafik 8" descr="Sonne mit einfarbiger Füllung">
              <a:extLst>
                <a:ext uri="{FF2B5EF4-FFF2-40B4-BE49-F238E27FC236}">
                  <a16:creationId xmlns:a16="http://schemas.microsoft.com/office/drawing/2014/main" id="{3E820634-1FC3-45C3-86AF-9FF5AD35A656}"/>
                </a:ext>
              </a:extLst>
            </p:cNvPr>
            <p:cNvSpPr/>
            <p:nvPr/>
          </p:nvSpPr>
          <p:spPr>
            <a:xfrm>
              <a:off x="2829754" y="516693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234" name="Grafik 8" descr="Sonne mit einfarbiger Füllung">
              <a:extLst>
                <a:ext uri="{FF2B5EF4-FFF2-40B4-BE49-F238E27FC236}">
                  <a16:creationId xmlns:a16="http://schemas.microsoft.com/office/drawing/2014/main" id="{D8DBF918-FC65-4860-8279-D2E05A1C65C6}"/>
                </a:ext>
              </a:extLst>
            </p:cNvPr>
            <p:cNvSpPr/>
            <p:nvPr/>
          </p:nvSpPr>
          <p:spPr>
            <a:xfrm rot="8100000">
              <a:off x="2536404" y="5792688"/>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235" name="Grafik 8" descr="Sonne mit einfarbiger Füllung">
              <a:extLst>
                <a:ext uri="{FF2B5EF4-FFF2-40B4-BE49-F238E27FC236}">
                  <a16:creationId xmlns:a16="http://schemas.microsoft.com/office/drawing/2014/main" id="{7D1E3CB9-6707-4715-B2E1-44F1CDEBD258}"/>
                </a:ext>
              </a:extLst>
            </p:cNvPr>
            <p:cNvSpPr/>
            <p:nvPr/>
          </p:nvSpPr>
          <p:spPr>
            <a:xfrm rot="8100000">
              <a:off x="3008800" y="5322200"/>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236" name="Grafik 8" descr="Sonne mit einfarbiger Füllung">
              <a:extLst>
                <a:ext uri="{FF2B5EF4-FFF2-40B4-BE49-F238E27FC236}">
                  <a16:creationId xmlns:a16="http://schemas.microsoft.com/office/drawing/2014/main" id="{A8FC0F4B-4CD7-4B6B-B12A-6881F05729C9}"/>
                </a:ext>
              </a:extLst>
            </p:cNvPr>
            <p:cNvSpPr/>
            <p:nvPr/>
          </p:nvSpPr>
          <p:spPr>
            <a:xfrm rot="8100000">
              <a:off x="2594485" y="5264114"/>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sp>
          <p:nvSpPr>
            <p:cNvPr id="237" name="Grafik 8" descr="Sonne mit einfarbiger Füllung">
              <a:extLst>
                <a:ext uri="{FF2B5EF4-FFF2-40B4-BE49-F238E27FC236}">
                  <a16:creationId xmlns:a16="http://schemas.microsoft.com/office/drawing/2014/main" id="{34003114-6999-4133-BA9D-9ED8B9EF95D7}"/>
                </a:ext>
              </a:extLst>
            </p:cNvPr>
            <p:cNvSpPr/>
            <p:nvPr/>
          </p:nvSpPr>
          <p:spPr>
            <a:xfrm rot="8100000">
              <a:off x="3065009" y="5736483"/>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grpSp>
      <p:grpSp>
        <p:nvGrpSpPr>
          <p:cNvPr id="238" name="Gruppieren 237">
            <a:extLst>
              <a:ext uri="{FF2B5EF4-FFF2-40B4-BE49-F238E27FC236}">
                <a16:creationId xmlns:a16="http://schemas.microsoft.com/office/drawing/2014/main" id="{5E3EA0B2-FF4B-4713-8364-DF79A27376D7}"/>
              </a:ext>
            </a:extLst>
          </p:cNvPr>
          <p:cNvGrpSpPr/>
          <p:nvPr/>
        </p:nvGrpSpPr>
        <p:grpSpPr>
          <a:xfrm flipV="1">
            <a:off x="4920246" y="2346959"/>
            <a:ext cx="205142" cy="206348"/>
            <a:chOff x="2439229" y="5166931"/>
            <a:chExt cx="838200" cy="838200"/>
          </a:xfrm>
          <a:solidFill>
            <a:srgbClr val="FF9900"/>
          </a:solidFill>
        </p:grpSpPr>
        <p:sp>
          <p:nvSpPr>
            <p:cNvPr id="239" name="Grafik 8" descr="Sonne mit einfarbiger Füllung">
              <a:extLst>
                <a:ext uri="{FF2B5EF4-FFF2-40B4-BE49-F238E27FC236}">
                  <a16:creationId xmlns:a16="http://schemas.microsoft.com/office/drawing/2014/main" id="{D8E4A2B8-911F-4F3E-AC38-64A5245B6983}"/>
                </a:ext>
              </a:extLst>
            </p:cNvPr>
            <p:cNvSpPr/>
            <p:nvPr/>
          </p:nvSpPr>
          <p:spPr>
            <a:xfrm>
              <a:off x="243922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240" name="Grafik 8" descr="Sonne mit einfarbiger Füllung">
              <a:extLst>
                <a:ext uri="{FF2B5EF4-FFF2-40B4-BE49-F238E27FC236}">
                  <a16:creationId xmlns:a16="http://schemas.microsoft.com/office/drawing/2014/main" id="{88CABB1B-5675-4A45-9DAE-E88A80090EE2}"/>
                </a:ext>
              </a:extLst>
            </p:cNvPr>
            <p:cNvSpPr/>
            <p:nvPr/>
          </p:nvSpPr>
          <p:spPr>
            <a:xfrm>
              <a:off x="310597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241" name="Grafik 8" descr="Sonne mit einfarbiger Füllung">
              <a:extLst>
                <a:ext uri="{FF2B5EF4-FFF2-40B4-BE49-F238E27FC236}">
                  <a16:creationId xmlns:a16="http://schemas.microsoft.com/office/drawing/2014/main" id="{49AACE5D-3D03-4C8A-9975-985F3B26887C}"/>
                </a:ext>
              </a:extLst>
            </p:cNvPr>
            <p:cNvSpPr/>
            <p:nvPr/>
          </p:nvSpPr>
          <p:spPr>
            <a:xfrm>
              <a:off x="2648779" y="5376481"/>
              <a:ext cx="419100" cy="419100"/>
            </a:xfrm>
            <a:custGeom>
              <a:avLst/>
              <a:gdLst>
                <a:gd name="connsiteX0" fmla="*/ 419100 w 419100"/>
                <a:gd name="connsiteY0" fmla="*/ 209550 h 419100"/>
                <a:gd name="connsiteX1" fmla="*/ 209550 w 419100"/>
                <a:gd name="connsiteY1" fmla="*/ 419100 h 419100"/>
                <a:gd name="connsiteX2" fmla="*/ 0 w 419100"/>
                <a:gd name="connsiteY2" fmla="*/ 209550 h 419100"/>
                <a:gd name="connsiteX3" fmla="*/ 209550 w 419100"/>
                <a:gd name="connsiteY3" fmla="*/ 0 h 419100"/>
                <a:gd name="connsiteX4" fmla="*/ 419100 w 419100"/>
                <a:gd name="connsiteY4" fmla="*/ 20955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19100" y="209550"/>
                  </a:moveTo>
                  <a:cubicBezTo>
                    <a:pt x="419100" y="325281"/>
                    <a:pt x="325281" y="419100"/>
                    <a:pt x="209550" y="419100"/>
                  </a:cubicBezTo>
                  <a:cubicBezTo>
                    <a:pt x="93819" y="419100"/>
                    <a:pt x="0" y="325281"/>
                    <a:pt x="0" y="209550"/>
                  </a:cubicBezTo>
                  <a:cubicBezTo>
                    <a:pt x="0" y="93819"/>
                    <a:pt x="93819" y="0"/>
                    <a:pt x="209550" y="0"/>
                  </a:cubicBezTo>
                  <a:cubicBezTo>
                    <a:pt x="325281" y="0"/>
                    <a:pt x="419100" y="93819"/>
                    <a:pt x="419100" y="209550"/>
                  </a:cubicBezTo>
                  <a:close/>
                </a:path>
              </a:pathLst>
            </a:custGeom>
            <a:grpFill/>
            <a:ln w="9525" cap="flat">
              <a:noFill/>
              <a:prstDash val="solid"/>
              <a:miter/>
            </a:ln>
          </p:spPr>
          <p:txBody>
            <a:bodyPr rtlCol="0" anchor="ctr"/>
            <a:lstStyle/>
            <a:p>
              <a:endParaRPr lang="de-DE"/>
            </a:p>
          </p:txBody>
        </p:sp>
        <p:sp>
          <p:nvSpPr>
            <p:cNvPr id="242" name="Grafik 8" descr="Sonne mit einfarbiger Füllung">
              <a:extLst>
                <a:ext uri="{FF2B5EF4-FFF2-40B4-BE49-F238E27FC236}">
                  <a16:creationId xmlns:a16="http://schemas.microsoft.com/office/drawing/2014/main" id="{4CED8098-D404-4E7B-BC15-E5BA6DB4B750}"/>
                </a:ext>
              </a:extLst>
            </p:cNvPr>
            <p:cNvSpPr/>
            <p:nvPr/>
          </p:nvSpPr>
          <p:spPr>
            <a:xfrm>
              <a:off x="2829754" y="583368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243" name="Grafik 8" descr="Sonne mit einfarbiger Füllung">
              <a:extLst>
                <a:ext uri="{FF2B5EF4-FFF2-40B4-BE49-F238E27FC236}">
                  <a16:creationId xmlns:a16="http://schemas.microsoft.com/office/drawing/2014/main" id="{E42FB922-CFCF-41DB-9D7C-C6908B461637}"/>
                </a:ext>
              </a:extLst>
            </p:cNvPr>
            <p:cNvSpPr/>
            <p:nvPr/>
          </p:nvSpPr>
          <p:spPr>
            <a:xfrm>
              <a:off x="2829754" y="516693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244" name="Grafik 8" descr="Sonne mit einfarbiger Füllung">
              <a:extLst>
                <a:ext uri="{FF2B5EF4-FFF2-40B4-BE49-F238E27FC236}">
                  <a16:creationId xmlns:a16="http://schemas.microsoft.com/office/drawing/2014/main" id="{429DCBE4-0564-436B-9177-10240212A595}"/>
                </a:ext>
              </a:extLst>
            </p:cNvPr>
            <p:cNvSpPr/>
            <p:nvPr/>
          </p:nvSpPr>
          <p:spPr>
            <a:xfrm rot="8100000">
              <a:off x="2536404" y="5792688"/>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245" name="Grafik 8" descr="Sonne mit einfarbiger Füllung">
              <a:extLst>
                <a:ext uri="{FF2B5EF4-FFF2-40B4-BE49-F238E27FC236}">
                  <a16:creationId xmlns:a16="http://schemas.microsoft.com/office/drawing/2014/main" id="{6A7DAF09-75E9-4EE3-9293-C1E35080625E}"/>
                </a:ext>
              </a:extLst>
            </p:cNvPr>
            <p:cNvSpPr/>
            <p:nvPr/>
          </p:nvSpPr>
          <p:spPr>
            <a:xfrm rot="8100000">
              <a:off x="3008800" y="5322200"/>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246" name="Grafik 8" descr="Sonne mit einfarbiger Füllung">
              <a:extLst>
                <a:ext uri="{FF2B5EF4-FFF2-40B4-BE49-F238E27FC236}">
                  <a16:creationId xmlns:a16="http://schemas.microsoft.com/office/drawing/2014/main" id="{DBC98251-19F7-4C5A-B295-3459437D165F}"/>
                </a:ext>
              </a:extLst>
            </p:cNvPr>
            <p:cNvSpPr/>
            <p:nvPr/>
          </p:nvSpPr>
          <p:spPr>
            <a:xfrm rot="8100000">
              <a:off x="2594485" y="5264114"/>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sp>
          <p:nvSpPr>
            <p:cNvPr id="247" name="Grafik 8" descr="Sonne mit einfarbiger Füllung">
              <a:extLst>
                <a:ext uri="{FF2B5EF4-FFF2-40B4-BE49-F238E27FC236}">
                  <a16:creationId xmlns:a16="http://schemas.microsoft.com/office/drawing/2014/main" id="{A26937BE-D28D-4F2F-BF00-2C52E2727EB7}"/>
                </a:ext>
              </a:extLst>
            </p:cNvPr>
            <p:cNvSpPr/>
            <p:nvPr/>
          </p:nvSpPr>
          <p:spPr>
            <a:xfrm rot="8100000">
              <a:off x="3065009" y="5736483"/>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grpSp>
      <p:grpSp>
        <p:nvGrpSpPr>
          <p:cNvPr id="248" name="Gruppieren 247">
            <a:extLst>
              <a:ext uri="{FF2B5EF4-FFF2-40B4-BE49-F238E27FC236}">
                <a16:creationId xmlns:a16="http://schemas.microsoft.com/office/drawing/2014/main" id="{F7089C33-101A-4438-9C9A-D0ED4C9BB6F6}"/>
              </a:ext>
            </a:extLst>
          </p:cNvPr>
          <p:cNvGrpSpPr/>
          <p:nvPr/>
        </p:nvGrpSpPr>
        <p:grpSpPr>
          <a:xfrm flipV="1">
            <a:off x="2943543" y="1977705"/>
            <a:ext cx="205142" cy="206348"/>
            <a:chOff x="2439229" y="5166931"/>
            <a:chExt cx="838200" cy="838200"/>
          </a:xfrm>
          <a:solidFill>
            <a:srgbClr val="FF9900"/>
          </a:solidFill>
        </p:grpSpPr>
        <p:sp>
          <p:nvSpPr>
            <p:cNvPr id="249" name="Grafik 8" descr="Sonne mit einfarbiger Füllung">
              <a:extLst>
                <a:ext uri="{FF2B5EF4-FFF2-40B4-BE49-F238E27FC236}">
                  <a16:creationId xmlns:a16="http://schemas.microsoft.com/office/drawing/2014/main" id="{A1F21508-186D-41D0-BCE2-23DA99673D54}"/>
                </a:ext>
              </a:extLst>
            </p:cNvPr>
            <p:cNvSpPr/>
            <p:nvPr/>
          </p:nvSpPr>
          <p:spPr>
            <a:xfrm>
              <a:off x="243922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250" name="Grafik 8" descr="Sonne mit einfarbiger Füllung">
              <a:extLst>
                <a:ext uri="{FF2B5EF4-FFF2-40B4-BE49-F238E27FC236}">
                  <a16:creationId xmlns:a16="http://schemas.microsoft.com/office/drawing/2014/main" id="{552A9D64-D53D-4AA6-8CEC-E5954F36A652}"/>
                </a:ext>
              </a:extLst>
            </p:cNvPr>
            <p:cNvSpPr/>
            <p:nvPr/>
          </p:nvSpPr>
          <p:spPr>
            <a:xfrm>
              <a:off x="310597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251" name="Grafik 8" descr="Sonne mit einfarbiger Füllung">
              <a:extLst>
                <a:ext uri="{FF2B5EF4-FFF2-40B4-BE49-F238E27FC236}">
                  <a16:creationId xmlns:a16="http://schemas.microsoft.com/office/drawing/2014/main" id="{F912E274-978A-483D-861B-E619A06B5663}"/>
                </a:ext>
              </a:extLst>
            </p:cNvPr>
            <p:cNvSpPr/>
            <p:nvPr/>
          </p:nvSpPr>
          <p:spPr>
            <a:xfrm>
              <a:off x="2648779" y="5376481"/>
              <a:ext cx="419100" cy="419100"/>
            </a:xfrm>
            <a:custGeom>
              <a:avLst/>
              <a:gdLst>
                <a:gd name="connsiteX0" fmla="*/ 419100 w 419100"/>
                <a:gd name="connsiteY0" fmla="*/ 209550 h 419100"/>
                <a:gd name="connsiteX1" fmla="*/ 209550 w 419100"/>
                <a:gd name="connsiteY1" fmla="*/ 419100 h 419100"/>
                <a:gd name="connsiteX2" fmla="*/ 0 w 419100"/>
                <a:gd name="connsiteY2" fmla="*/ 209550 h 419100"/>
                <a:gd name="connsiteX3" fmla="*/ 209550 w 419100"/>
                <a:gd name="connsiteY3" fmla="*/ 0 h 419100"/>
                <a:gd name="connsiteX4" fmla="*/ 419100 w 419100"/>
                <a:gd name="connsiteY4" fmla="*/ 20955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19100" y="209550"/>
                  </a:moveTo>
                  <a:cubicBezTo>
                    <a:pt x="419100" y="325281"/>
                    <a:pt x="325281" y="419100"/>
                    <a:pt x="209550" y="419100"/>
                  </a:cubicBezTo>
                  <a:cubicBezTo>
                    <a:pt x="93819" y="419100"/>
                    <a:pt x="0" y="325281"/>
                    <a:pt x="0" y="209550"/>
                  </a:cubicBezTo>
                  <a:cubicBezTo>
                    <a:pt x="0" y="93819"/>
                    <a:pt x="93819" y="0"/>
                    <a:pt x="209550" y="0"/>
                  </a:cubicBezTo>
                  <a:cubicBezTo>
                    <a:pt x="325281" y="0"/>
                    <a:pt x="419100" y="93819"/>
                    <a:pt x="419100" y="209550"/>
                  </a:cubicBezTo>
                  <a:close/>
                </a:path>
              </a:pathLst>
            </a:custGeom>
            <a:grpFill/>
            <a:ln w="9525" cap="flat">
              <a:noFill/>
              <a:prstDash val="solid"/>
              <a:miter/>
            </a:ln>
          </p:spPr>
          <p:txBody>
            <a:bodyPr rtlCol="0" anchor="ctr"/>
            <a:lstStyle/>
            <a:p>
              <a:endParaRPr lang="de-DE"/>
            </a:p>
          </p:txBody>
        </p:sp>
        <p:sp>
          <p:nvSpPr>
            <p:cNvPr id="252" name="Grafik 8" descr="Sonne mit einfarbiger Füllung">
              <a:extLst>
                <a:ext uri="{FF2B5EF4-FFF2-40B4-BE49-F238E27FC236}">
                  <a16:creationId xmlns:a16="http://schemas.microsoft.com/office/drawing/2014/main" id="{E00CF414-F5E2-4750-8B57-BF37BDFA1B27}"/>
                </a:ext>
              </a:extLst>
            </p:cNvPr>
            <p:cNvSpPr/>
            <p:nvPr/>
          </p:nvSpPr>
          <p:spPr>
            <a:xfrm>
              <a:off x="2829754" y="583368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253" name="Grafik 8" descr="Sonne mit einfarbiger Füllung">
              <a:extLst>
                <a:ext uri="{FF2B5EF4-FFF2-40B4-BE49-F238E27FC236}">
                  <a16:creationId xmlns:a16="http://schemas.microsoft.com/office/drawing/2014/main" id="{3E8CE8BA-BEBE-4CB2-A034-E7EB965D7D0A}"/>
                </a:ext>
              </a:extLst>
            </p:cNvPr>
            <p:cNvSpPr/>
            <p:nvPr/>
          </p:nvSpPr>
          <p:spPr>
            <a:xfrm>
              <a:off x="2829754" y="516693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254" name="Grafik 8" descr="Sonne mit einfarbiger Füllung">
              <a:extLst>
                <a:ext uri="{FF2B5EF4-FFF2-40B4-BE49-F238E27FC236}">
                  <a16:creationId xmlns:a16="http://schemas.microsoft.com/office/drawing/2014/main" id="{D7FC6D44-E4C3-4BD6-BB53-83653EFA4A34}"/>
                </a:ext>
              </a:extLst>
            </p:cNvPr>
            <p:cNvSpPr/>
            <p:nvPr/>
          </p:nvSpPr>
          <p:spPr>
            <a:xfrm rot="8100000">
              <a:off x="2536404" y="5792688"/>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255" name="Grafik 8" descr="Sonne mit einfarbiger Füllung">
              <a:extLst>
                <a:ext uri="{FF2B5EF4-FFF2-40B4-BE49-F238E27FC236}">
                  <a16:creationId xmlns:a16="http://schemas.microsoft.com/office/drawing/2014/main" id="{678800A3-0EA0-486B-ACD9-046D1ABC6186}"/>
                </a:ext>
              </a:extLst>
            </p:cNvPr>
            <p:cNvSpPr/>
            <p:nvPr/>
          </p:nvSpPr>
          <p:spPr>
            <a:xfrm rot="8100000">
              <a:off x="3008800" y="5322200"/>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256" name="Grafik 8" descr="Sonne mit einfarbiger Füllung">
              <a:extLst>
                <a:ext uri="{FF2B5EF4-FFF2-40B4-BE49-F238E27FC236}">
                  <a16:creationId xmlns:a16="http://schemas.microsoft.com/office/drawing/2014/main" id="{DADF84D8-CD5C-43F7-9DC6-827F9296C2ED}"/>
                </a:ext>
              </a:extLst>
            </p:cNvPr>
            <p:cNvSpPr/>
            <p:nvPr/>
          </p:nvSpPr>
          <p:spPr>
            <a:xfrm rot="8100000">
              <a:off x="2594485" y="5264114"/>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sp>
          <p:nvSpPr>
            <p:cNvPr id="257" name="Grafik 8" descr="Sonne mit einfarbiger Füllung">
              <a:extLst>
                <a:ext uri="{FF2B5EF4-FFF2-40B4-BE49-F238E27FC236}">
                  <a16:creationId xmlns:a16="http://schemas.microsoft.com/office/drawing/2014/main" id="{83FB18D4-A92F-4E01-B206-2FFEB01DC99D}"/>
                </a:ext>
              </a:extLst>
            </p:cNvPr>
            <p:cNvSpPr/>
            <p:nvPr/>
          </p:nvSpPr>
          <p:spPr>
            <a:xfrm rot="8100000">
              <a:off x="3065009" y="5736483"/>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grpSp>
      <p:grpSp>
        <p:nvGrpSpPr>
          <p:cNvPr id="258" name="Gruppieren 257">
            <a:extLst>
              <a:ext uri="{FF2B5EF4-FFF2-40B4-BE49-F238E27FC236}">
                <a16:creationId xmlns:a16="http://schemas.microsoft.com/office/drawing/2014/main" id="{B4255BBE-9F13-409D-8D40-1D4F57820350}"/>
              </a:ext>
            </a:extLst>
          </p:cNvPr>
          <p:cNvGrpSpPr/>
          <p:nvPr/>
        </p:nvGrpSpPr>
        <p:grpSpPr>
          <a:xfrm flipV="1">
            <a:off x="3511370" y="2722869"/>
            <a:ext cx="205142" cy="206348"/>
            <a:chOff x="2439229" y="5166931"/>
            <a:chExt cx="838200" cy="838200"/>
          </a:xfrm>
          <a:solidFill>
            <a:srgbClr val="FF9900"/>
          </a:solidFill>
        </p:grpSpPr>
        <p:sp>
          <p:nvSpPr>
            <p:cNvPr id="259" name="Grafik 8" descr="Sonne mit einfarbiger Füllung">
              <a:extLst>
                <a:ext uri="{FF2B5EF4-FFF2-40B4-BE49-F238E27FC236}">
                  <a16:creationId xmlns:a16="http://schemas.microsoft.com/office/drawing/2014/main" id="{9DF27E2F-DE01-48C7-BC3A-367609B4823C}"/>
                </a:ext>
              </a:extLst>
            </p:cNvPr>
            <p:cNvSpPr/>
            <p:nvPr/>
          </p:nvSpPr>
          <p:spPr>
            <a:xfrm>
              <a:off x="243922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260" name="Grafik 8" descr="Sonne mit einfarbiger Füllung">
              <a:extLst>
                <a:ext uri="{FF2B5EF4-FFF2-40B4-BE49-F238E27FC236}">
                  <a16:creationId xmlns:a16="http://schemas.microsoft.com/office/drawing/2014/main" id="{E47232A8-4826-473E-A802-2E6D86D734CB}"/>
                </a:ext>
              </a:extLst>
            </p:cNvPr>
            <p:cNvSpPr/>
            <p:nvPr/>
          </p:nvSpPr>
          <p:spPr>
            <a:xfrm>
              <a:off x="310597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261" name="Grafik 8" descr="Sonne mit einfarbiger Füllung">
              <a:extLst>
                <a:ext uri="{FF2B5EF4-FFF2-40B4-BE49-F238E27FC236}">
                  <a16:creationId xmlns:a16="http://schemas.microsoft.com/office/drawing/2014/main" id="{D59E6715-7837-4257-AA85-CDB345D6A736}"/>
                </a:ext>
              </a:extLst>
            </p:cNvPr>
            <p:cNvSpPr/>
            <p:nvPr/>
          </p:nvSpPr>
          <p:spPr>
            <a:xfrm>
              <a:off x="2648779" y="5376481"/>
              <a:ext cx="419100" cy="419100"/>
            </a:xfrm>
            <a:custGeom>
              <a:avLst/>
              <a:gdLst>
                <a:gd name="connsiteX0" fmla="*/ 419100 w 419100"/>
                <a:gd name="connsiteY0" fmla="*/ 209550 h 419100"/>
                <a:gd name="connsiteX1" fmla="*/ 209550 w 419100"/>
                <a:gd name="connsiteY1" fmla="*/ 419100 h 419100"/>
                <a:gd name="connsiteX2" fmla="*/ 0 w 419100"/>
                <a:gd name="connsiteY2" fmla="*/ 209550 h 419100"/>
                <a:gd name="connsiteX3" fmla="*/ 209550 w 419100"/>
                <a:gd name="connsiteY3" fmla="*/ 0 h 419100"/>
                <a:gd name="connsiteX4" fmla="*/ 419100 w 419100"/>
                <a:gd name="connsiteY4" fmla="*/ 20955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19100" y="209550"/>
                  </a:moveTo>
                  <a:cubicBezTo>
                    <a:pt x="419100" y="325281"/>
                    <a:pt x="325281" y="419100"/>
                    <a:pt x="209550" y="419100"/>
                  </a:cubicBezTo>
                  <a:cubicBezTo>
                    <a:pt x="93819" y="419100"/>
                    <a:pt x="0" y="325281"/>
                    <a:pt x="0" y="209550"/>
                  </a:cubicBezTo>
                  <a:cubicBezTo>
                    <a:pt x="0" y="93819"/>
                    <a:pt x="93819" y="0"/>
                    <a:pt x="209550" y="0"/>
                  </a:cubicBezTo>
                  <a:cubicBezTo>
                    <a:pt x="325281" y="0"/>
                    <a:pt x="419100" y="93819"/>
                    <a:pt x="419100" y="209550"/>
                  </a:cubicBezTo>
                  <a:close/>
                </a:path>
              </a:pathLst>
            </a:custGeom>
            <a:grpFill/>
            <a:ln w="9525" cap="flat">
              <a:noFill/>
              <a:prstDash val="solid"/>
              <a:miter/>
            </a:ln>
          </p:spPr>
          <p:txBody>
            <a:bodyPr rtlCol="0" anchor="ctr"/>
            <a:lstStyle/>
            <a:p>
              <a:endParaRPr lang="de-DE"/>
            </a:p>
          </p:txBody>
        </p:sp>
        <p:sp>
          <p:nvSpPr>
            <p:cNvPr id="262" name="Grafik 8" descr="Sonne mit einfarbiger Füllung">
              <a:extLst>
                <a:ext uri="{FF2B5EF4-FFF2-40B4-BE49-F238E27FC236}">
                  <a16:creationId xmlns:a16="http://schemas.microsoft.com/office/drawing/2014/main" id="{5F37BA2E-D5CE-4834-83E1-E4C33F69135D}"/>
                </a:ext>
              </a:extLst>
            </p:cNvPr>
            <p:cNvSpPr/>
            <p:nvPr/>
          </p:nvSpPr>
          <p:spPr>
            <a:xfrm>
              <a:off x="2829754" y="583368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263" name="Grafik 8" descr="Sonne mit einfarbiger Füllung">
              <a:extLst>
                <a:ext uri="{FF2B5EF4-FFF2-40B4-BE49-F238E27FC236}">
                  <a16:creationId xmlns:a16="http://schemas.microsoft.com/office/drawing/2014/main" id="{CA305A07-BFE7-4394-A77E-F370617F71A2}"/>
                </a:ext>
              </a:extLst>
            </p:cNvPr>
            <p:cNvSpPr/>
            <p:nvPr/>
          </p:nvSpPr>
          <p:spPr>
            <a:xfrm>
              <a:off x="2829754" y="516693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264" name="Grafik 8" descr="Sonne mit einfarbiger Füllung">
              <a:extLst>
                <a:ext uri="{FF2B5EF4-FFF2-40B4-BE49-F238E27FC236}">
                  <a16:creationId xmlns:a16="http://schemas.microsoft.com/office/drawing/2014/main" id="{D02B2605-081A-4BFC-9CD4-ECF0B590A996}"/>
                </a:ext>
              </a:extLst>
            </p:cNvPr>
            <p:cNvSpPr/>
            <p:nvPr/>
          </p:nvSpPr>
          <p:spPr>
            <a:xfrm rot="8100000">
              <a:off x="2536404" y="5792688"/>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265" name="Grafik 8" descr="Sonne mit einfarbiger Füllung">
              <a:extLst>
                <a:ext uri="{FF2B5EF4-FFF2-40B4-BE49-F238E27FC236}">
                  <a16:creationId xmlns:a16="http://schemas.microsoft.com/office/drawing/2014/main" id="{E59C76E3-683A-4F94-B04D-0818498386EE}"/>
                </a:ext>
              </a:extLst>
            </p:cNvPr>
            <p:cNvSpPr/>
            <p:nvPr/>
          </p:nvSpPr>
          <p:spPr>
            <a:xfrm rot="8100000">
              <a:off x="3008800" y="5322200"/>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266" name="Grafik 8" descr="Sonne mit einfarbiger Füllung">
              <a:extLst>
                <a:ext uri="{FF2B5EF4-FFF2-40B4-BE49-F238E27FC236}">
                  <a16:creationId xmlns:a16="http://schemas.microsoft.com/office/drawing/2014/main" id="{5282A775-1044-4CA3-B177-DE21BF603522}"/>
                </a:ext>
              </a:extLst>
            </p:cNvPr>
            <p:cNvSpPr/>
            <p:nvPr/>
          </p:nvSpPr>
          <p:spPr>
            <a:xfrm rot="8100000">
              <a:off x="2594485" y="5264114"/>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sp>
          <p:nvSpPr>
            <p:cNvPr id="267" name="Grafik 8" descr="Sonne mit einfarbiger Füllung">
              <a:extLst>
                <a:ext uri="{FF2B5EF4-FFF2-40B4-BE49-F238E27FC236}">
                  <a16:creationId xmlns:a16="http://schemas.microsoft.com/office/drawing/2014/main" id="{9D55081D-DBC7-4780-9C52-63C4A3E6B7BE}"/>
                </a:ext>
              </a:extLst>
            </p:cNvPr>
            <p:cNvSpPr/>
            <p:nvPr/>
          </p:nvSpPr>
          <p:spPr>
            <a:xfrm rot="8100000">
              <a:off x="3065009" y="5736483"/>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grpSp>
      <p:grpSp>
        <p:nvGrpSpPr>
          <p:cNvPr id="268" name="Gruppieren 267">
            <a:extLst>
              <a:ext uri="{FF2B5EF4-FFF2-40B4-BE49-F238E27FC236}">
                <a16:creationId xmlns:a16="http://schemas.microsoft.com/office/drawing/2014/main" id="{5535E689-6797-41DD-A5EE-C59F2A46E627}"/>
              </a:ext>
            </a:extLst>
          </p:cNvPr>
          <p:cNvGrpSpPr/>
          <p:nvPr/>
        </p:nvGrpSpPr>
        <p:grpSpPr>
          <a:xfrm flipV="1">
            <a:off x="5295630" y="2722233"/>
            <a:ext cx="205142" cy="206348"/>
            <a:chOff x="2439229" y="5166931"/>
            <a:chExt cx="838200" cy="838200"/>
          </a:xfrm>
          <a:solidFill>
            <a:srgbClr val="FF9900"/>
          </a:solidFill>
        </p:grpSpPr>
        <p:sp>
          <p:nvSpPr>
            <p:cNvPr id="269" name="Grafik 8" descr="Sonne mit einfarbiger Füllung">
              <a:extLst>
                <a:ext uri="{FF2B5EF4-FFF2-40B4-BE49-F238E27FC236}">
                  <a16:creationId xmlns:a16="http://schemas.microsoft.com/office/drawing/2014/main" id="{E5AB01DA-1B67-45C5-A625-795A33111C74}"/>
                </a:ext>
              </a:extLst>
            </p:cNvPr>
            <p:cNvSpPr/>
            <p:nvPr/>
          </p:nvSpPr>
          <p:spPr>
            <a:xfrm>
              <a:off x="243922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270" name="Grafik 8" descr="Sonne mit einfarbiger Füllung">
              <a:extLst>
                <a:ext uri="{FF2B5EF4-FFF2-40B4-BE49-F238E27FC236}">
                  <a16:creationId xmlns:a16="http://schemas.microsoft.com/office/drawing/2014/main" id="{1D7616DB-8AAF-4462-8C95-4A6F7C8C2946}"/>
                </a:ext>
              </a:extLst>
            </p:cNvPr>
            <p:cNvSpPr/>
            <p:nvPr/>
          </p:nvSpPr>
          <p:spPr>
            <a:xfrm>
              <a:off x="310597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271" name="Grafik 8" descr="Sonne mit einfarbiger Füllung">
              <a:extLst>
                <a:ext uri="{FF2B5EF4-FFF2-40B4-BE49-F238E27FC236}">
                  <a16:creationId xmlns:a16="http://schemas.microsoft.com/office/drawing/2014/main" id="{03E4BE02-7F9E-4FF4-90A4-28C0AA822B4E}"/>
                </a:ext>
              </a:extLst>
            </p:cNvPr>
            <p:cNvSpPr/>
            <p:nvPr/>
          </p:nvSpPr>
          <p:spPr>
            <a:xfrm>
              <a:off x="2648779" y="5376481"/>
              <a:ext cx="419100" cy="419100"/>
            </a:xfrm>
            <a:custGeom>
              <a:avLst/>
              <a:gdLst>
                <a:gd name="connsiteX0" fmla="*/ 419100 w 419100"/>
                <a:gd name="connsiteY0" fmla="*/ 209550 h 419100"/>
                <a:gd name="connsiteX1" fmla="*/ 209550 w 419100"/>
                <a:gd name="connsiteY1" fmla="*/ 419100 h 419100"/>
                <a:gd name="connsiteX2" fmla="*/ 0 w 419100"/>
                <a:gd name="connsiteY2" fmla="*/ 209550 h 419100"/>
                <a:gd name="connsiteX3" fmla="*/ 209550 w 419100"/>
                <a:gd name="connsiteY3" fmla="*/ 0 h 419100"/>
                <a:gd name="connsiteX4" fmla="*/ 419100 w 419100"/>
                <a:gd name="connsiteY4" fmla="*/ 20955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19100" y="209550"/>
                  </a:moveTo>
                  <a:cubicBezTo>
                    <a:pt x="419100" y="325281"/>
                    <a:pt x="325281" y="419100"/>
                    <a:pt x="209550" y="419100"/>
                  </a:cubicBezTo>
                  <a:cubicBezTo>
                    <a:pt x="93819" y="419100"/>
                    <a:pt x="0" y="325281"/>
                    <a:pt x="0" y="209550"/>
                  </a:cubicBezTo>
                  <a:cubicBezTo>
                    <a:pt x="0" y="93819"/>
                    <a:pt x="93819" y="0"/>
                    <a:pt x="209550" y="0"/>
                  </a:cubicBezTo>
                  <a:cubicBezTo>
                    <a:pt x="325281" y="0"/>
                    <a:pt x="419100" y="93819"/>
                    <a:pt x="419100" y="209550"/>
                  </a:cubicBezTo>
                  <a:close/>
                </a:path>
              </a:pathLst>
            </a:custGeom>
            <a:grpFill/>
            <a:ln w="9525" cap="flat">
              <a:noFill/>
              <a:prstDash val="solid"/>
              <a:miter/>
            </a:ln>
          </p:spPr>
          <p:txBody>
            <a:bodyPr rtlCol="0" anchor="ctr"/>
            <a:lstStyle/>
            <a:p>
              <a:endParaRPr lang="de-DE"/>
            </a:p>
          </p:txBody>
        </p:sp>
        <p:sp>
          <p:nvSpPr>
            <p:cNvPr id="272" name="Grafik 8" descr="Sonne mit einfarbiger Füllung">
              <a:extLst>
                <a:ext uri="{FF2B5EF4-FFF2-40B4-BE49-F238E27FC236}">
                  <a16:creationId xmlns:a16="http://schemas.microsoft.com/office/drawing/2014/main" id="{F1C472BB-C58A-446E-B2D8-4A77B5823F51}"/>
                </a:ext>
              </a:extLst>
            </p:cNvPr>
            <p:cNvSpPr/>
            <p:nvPr/>
          </p:nvSpPr>
          <p:spPr>
            <a:xfrm>
              <a:off x="2829754" y="583368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273" name="Grafik 8" descr="Sonne mit einfarbiger Füllung">
              <a:extLst>
                <a:ext uri="{FF2B5EF4-FFF2-40B4-BE49-F238E27FC236}">
                  <a16:creationId xmlns:a16="http://schemas.microsoft.com/office/drawing/2014/main" id="{1B1B3CE5-A0F6-4D5E-8998-499688096E9D}"/>
                </a:ext>
              </a:extLst>
            </p:cNvPr>
            <p:cNvSpPr/>
            <p:nvPr/>
          </p:nvSpPr>
          <p:spPr>
            <a:xfrm>
              <a:off x="2829754" y="516693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274" name="Grafik 8" descr="Sonne mit einfarbiger Füllung">
              <a:extLst>
                <a:ext uri="{FF2B5EF4-FFF2-40B4-BE49-F238E27FC236}">
                  <a16:creationId xmlns:a16="http://schemas.microsoft.com/office/drawing/2014/main" id="{D8451AD8-91CF-4E1D-8348-18D31A5434B9}"/>
                </a:ext>
              </a:extLst>
            </p:cNvPr>
            <p:cNvSpPr/>
            <p:nvPr/>
          </p:nvSpPr>
          <p:spPr>
            <a:xfrm rot="8100000">
              <a:off x="2536404" y="5792688"/>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275" name="Grafik 8" descr="Sonne mit einfarbiger Füllung">
              <a:extLst>
                <a:ext uri="{FF2B5EF4-FFF2-40B4-BE49-F238E27FC236}">
                  <a16:creationId xmlns:a16="http://schemas.microsoft.com/office/drawing/2014/main" id="{B451A623-3DED-49A0-BA6F-03195286058C}"/>
                </a:ext>
              </a:extLst>
            </p:cNvPr>
            <p:cNvSpPr/>
            <p:nvPr/>
          </p:nvSpPr>
          <p:spPr>
            <a:xfrm rot="8100000">
              <a:off x="3008800" y="5322200"/>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276" name="Grafik 8" descr="Sonne mit einfarbiger Füllung">
              <a:extLst>
                <a:ext uri="{FF2B5EF4-FFF2-40B4-BE49-F238E27FC236}">
                  <a16:creationId xmlns:a16="http://schemas.microsoft.com/office/drawing/2014/main" id="{B00136C4-F193-4031-A042-B59B4FDB4D52}"/>
                </a:ext>
              </a:extLst>
            </p:cNvPr>
            <p:cNvSpPr/>
            <p:nvPr/>
          </p:nvSpPr>
          <p:spPr>
            <a:xfrm rot="8100000">
              <a:off x="2594485" y="5264114"/>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sp>
          <p:nvSpPr>
            <p:cNvPr id="277" name="Grafik 8" descr="Sonne mit einfarbiger Füllung">
              <a:extLst>
                <a:ext uri="{FF2B5EF4-FFF2-40B4-BE49-F238E27FC236}">
                  <a16:creationId xmlns:a16="http://schemas.microsoft.com/office/drawing/2014/main" id="{25655CE6-035B-450B-B6FA-74959EEFAEFA}"/>
                </a:ext>
              </a:extLst>
            </p:cNvPr>
            <p:cNvSpPr/>
            <p:nvPr/>
          </p:nvSpPr>
          <p:spPr>
            <a:xfrm rot="8100000">
              <a:off x="3065009" y="5736483"/>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grpSp>
      <p:grpSp>
        <p:nvGrpSpPr>
          <p:cNvPr id="6" name="Gruppieren 5">
            <a:extLst>
              <a:ext uri="{FF2B5EF4-FFF2-40B4-BE49-F238E27FC236}">
                <a16:creationId xmlns:a16="http://schemas.microsoft.com/office/drawing/2014/main" id="{96A3AEDE-212C-42A4-AF0A-2296BF704176}"/>
              </a:ext>
            </a:extLst>
          </p:cNvPr>
          <p:cNvGrpSpPr/>
          <p:nvPr/>
        </p:nvGrpSpPr>
        <p:grpSpPr>
          <a:xfrm>
            <a:off x="6128602" y="1768494"/>
            <a:ext cx="3046028" cy="468749"/>
            <a:chOff x="1983783" y="4986705"/>
            <a:chExt cx="3046028" cy="468749"/>
          </a:xfrm>
        </p:grpSpPr>
        <p:sp>
          <p:nvSpPr>
            <p:cNvPr id="3" name="Rechteck 2">
              <a:extLst>
                <a:ext uri="{FF2B5EF4-FFF2-40B4-BE49-F238E27FC236}">
                  <a16:creationId xmlns:a16="http://schemas.microsoft.com/office/drawing/2014/main" id="{4454204C-AC83-4465-9578-40E2212519D2}"/>
                </a:ext>
              </a:extLst>
            </p:cNvPr>
            <p:cNvSpPr/>
            <p:nvPr/>
          </p:nvSpPr>
          <p:spPr bwMode="auto">
            <a:xfrm>
              <a:off x="1983783" y="4986705"/>
              <a:ext cx="2681178" cy="468749"/>
            </a:xfrm>
            <a:prstGeom prst="rect">
              <a:avLst/>
            </a:prstGeom>
            <a:solidFill>
              <a:schemeClr val="tx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a:ln>
                  <a:noFill/>
                </a:ln>
                <a:solidFill>
                  <a:schemeClr val="tx1"/>
                </a:solidFill>
                <a:effectLst/>
                <a:latin typeface="Times New Roman" charset="0"/>
              </a:endParaRPr>
            </a:p>
          </p:txBody>
        </p:sp>
        <p:grpSp>
          <p:nvGrpSpPr>
            <p:cNvPr id="290" name="Gruppieren 289">
              <a:extLst>
                <a:ext uri="{FF2B5EF4-FFF2-40B4-BE49-F238E27FC236}">
                  <a16:creationId xmlns:a16="http://schemas.microsoft.com/office/drawing/2014/main" id="{5B14AB19-8F7A-4915-A371-C6C8CB6886CE}"/>
                </a:ext>
              </a:extLst>
            </p:cNvPr>
            <p:cNvGrpSpPr/>
            <p:nvPr/>
          </p:nvGrpSpPr>
          <p:grpSpPr>
            <a:xfrm>
              <a:off x="2186680" y="5046093"/>
              <a:ext cx="2843131" cy="338554"/>
              <a:chOff x="2186680" y="5046093"/>
              <a:chExt cx="2785641" cy="338554"/>
            </a:xfrm>
          </p:grpSpPr>
          <p:grpSp>
            <p:nvGrpSpPr>
              <p:cNvPr id="278" name="Gruppieren 277">
                <a:extLst>
                  <a:ext uri="{FF2B5EF4-FFF2-40B4-BE49-F238E27FC236}">
                    <a16:creationId xmlns:a16="http://schemas.microsoft.com/office/drawing/2014/main" id="{74A0406B-03A5-4F6C-B0E8-037904FD0379}"/>
                  </a:ext>
                </a:extLst>
              </p:cNvPr>
              <p:cNvGrpSpPr/>
              <p:nvPr/>
            </p:nvGrpSpPr>
            <p:grpSpPr>
              <a:xfrm flipV="1">
                <a:off x="2186680" y="5130510"/>
                <a:ext cx="205142" cy="206348"/>
                <a:chOff x="2439229" y="5166931"/>
                <a:chExt cx="838200" cy="838200"/>
              </a:xfrm>
              <a:solidFill>
                <a:srgbClr val="FF9900"/>
              </a:solidFill>
            </p:grpSpPr>
            <p:sp>
              <p:nvSpPr>
                <p:cNvPr id="279" name="Grafik 8" descr="Sonne mit einfarbiger Füllung">
                  <a:extLst>
                    <a:ext uri="{FF2B5EF4-FFF2-40B4-BE49-F238E27FC236}">
                      <a16:creationId xmlns:a16="http://schemas.microsoft.com/office/drawing/2014/main" id="{AF51BB1D-04A4-4C4D-999B-BC4B23AAD046}"/>
                    </a:ext>
                  </a:extLst>
                </p:cNvPr>
                <p:cNvSpPr/>
                <p:nvPr/>
              </p:nvSpPr>
              <p:spPr>
                <a:xfrm>
                  <a:off x="243922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280" name="Grafik 8" descr="Sonne mit einfarbiger Füllung">
                  <a:extLst>
                    <a:ext uri="{FF2B5EF4-FFF2-40B4-BE49-F238E27FC236}">
                      <a16:creationId xmlns:a16="http://schemas.microsoft.com/office/drawing/2014/main" id="{87109DF8-E084-4542-A729-EA2AD93BF27E}"/>
                    </a:ext>
                  </a:extLst>
                </p:cNvPr>
                <p:cNvSpPr/>
                <p:nvPr/>
              </p:nvSpPr>
              <p:spPr>
                <a:xfrm>
                  <a:off x="3105979" y="5557456"/>
                  <a:ext cx="171450" cy="57150"/>
                </a:xfrm>
                <a:custGeom>
                  <a:avLst/>
                  <a:gdLst>
                    <a:gd name="connsiteX0" fmla="*/ 0 w 171450"/>
                    <a:gd name="connsiteY0" fmla="*/ 0 h 57150"/>
                    <a:gd name="connsiteX1" fmla="*/ 171450 w 171450"/>
                    <a:gd name="connsiteY1" fmla="*/ 0 h 57150"/>
                    <a:gd name="connsiteX2" fmla="*/ 171450 w 171450"/>
                    <a:gd name="connsiteY2" fmla="*/ 57150 h 57150"/>
                    <a:gd name="connsiteX3" fmla="*/ 0 w 1714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71450" h="57150">
                      <a:moveTo>
                        <a:pt x="0" y="0"/>
                      </a:moveTo>
                      <a:lnTo>
                        <a:pt x="171450" y="0"/>
                      </a:lnTo>
                      <a:lnTo>
                        <a:pt x="171450" y="57150"/>
                      </a:lnTo>
                      <a:lnTo>
                        <a:pt x="0" y="57150"/>
                      </a:lnTo>
                      <a:close/>
                    </a:path>
                  </a:pathLst>
                </a:custGeom>
                <a:grpFill/>
                <a:ln w="9525" cap="flat">
                  <a:noFill/>
                  <a:prstDash val="solid"/>
                  <a:miter/>
                </a:ln>
              </p:spPr>
              <p:txBody>
                <a:bodyPr rtlCol="0" anchor="ctr"/>
                <a:lstStyle/>
                <a:p>
                  <a:endParaRPr lang="de-DE"/>
                </a:p>
              </p:txBody>
            </p:sp>
            <p:sp>
              <p:nvSpPr>
                <p:cNvPr id="281" name="Grafik 8" descr="Sonne mit einfarbiger Füllung">
                  <a:extLst>
                    <a:ext uri="{FF2B5EF4-FFF2-40B4-BE49-F238E27FC236}">
                      <a16:creationId xmlns:a16="http://schemas.microsoft.com/office/drawing/2014/main" id="{27B48E71-9524-4190-BC99-5DA9DBCFB230}"/>
                    </a:ext>
                  </a:extLst>
                </p:cNvPr>
                <p:cNvSpPr/>
                <p:nvPr/>
              </p:nvSpPr>
              <p:spPr>
                <a:xfrm>
                  <a:off x="2648779" y="5376481"/>
                  <a:ext cx="419100" cy="419100"/>
                </a:xfrm>
                <a:custGeom>
                  <a:avLst/>
                  <a:gdLst>
                    <a:gd name="connsiteX0" fmla="*/ 419100 w 419100"/>
                    <a:gd name="connsiteY0" fmla="*/ 209550 h 419100"/>
                    <a:gd name="connsiteX1" fmla="*/ 209550 w 419100"/>
                    <a:gd name="connsiteY1" fmla="*/ 419100 h 419100"/>
                    <a:gd name="connsiteX2" fmla="*/ 0 w 419100"/>
                    <a:gd name="connsiteY2" fmla="*/ 209550 h 419100"/>
                    <a:gd name="connsiteX3" fmla="*/ 209550 w 419100"/>
                    <a:gd name="connsiteY3" fmla="*/ 0 h 419100"/>
                    <a:gd name="connsiteX4" fmla="*/ 419100 w 419100"/>
                    <a:gd name="connsiteY4" fmla="*/ 20955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19100" y="209550"/>
                      </a:moveTo>
                      <a:cubicBezTo>
                        <a:pt x="419100" y="325281"/>
                        <a:pt x="325281" y="419100"/>
                        <a:pt x="209550" y="419100"/>
                      </a:cubicBezTo>
                      <a:cubicBezTo>
                        <a:pt x="93819" y="419100"/>
                        <a:pt x="0" y="325281"/>
                        <a:pt x="0" y="209550"/>
                      </a:cubicBezTo>
                      <a:cubicBezTo>
                        <a:pt x="0" y="93819"/>
                        <a:pt x="93819" y="0"/>
                        <a:pt x="209550" y="0"/>
                      </a:cubicBezTo>
                      <a:cubicBezTo>
                        <a:pt x="325281" y="0"/>
                        <a:pt x="419100" y="93819"/>
                        <a:pt x="419100" y="209550"/>
                      </a:cubicBezTo>
                      <a:close/>
                    </a:path>
                  </a:pathLst>
                </a:custGeom>
                <a:grpFill/>
                <a:ln w="9525" cap="flat">
                  <a:noFill/>
                  <a:prstDash val="solid"/>
                  <a:miter/>
                </a:ln>
              </p:spPr>
              <p:txBody>
                <a:bodyPr rtlCol="0" anchor="ctr"/>
                <a:lstStyle/>
                <a:p>
                  <a:endParaRPr lang="de-DE"/>
                </a:p>
              </p:txBody>
            </p:sp>
            <p:sp>
              <p:nvSpPr>
                <p:cNvPr id="282" name="Grafik 8" descr="Sonne mit einfarbiger Füllung">
                  <a:extLst>
                    <a:ext uri="{FF2B5EF4-FFF2-40B4-BE49-F238E27FC236}">
                      <a16:creationId xmlns:a16="http://schemas.microsoft.com/office/drawing/2014/main" id="{C8478AB9-264C-45EE-9026-97F432C48288}"/>
                    </a:ext>
                  </a:extLst>
                </p:cNvPr>
                <p:cNvSpPr/>
                <p:nvPr/>
              </p:nvSpPr>
              <p:spPr>
                <a:xfrm>
                  <a:off x="2829754" y="583368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283" name="Grafik 8" descr="Sonne mit einfarbiger Füllung">
                  <a:extLst>
                    <a:ext uri="{FF2B5EF4-FFF2-40B4-BE49-F238E27FC236}">
                      <a16:creationId xmlns:a16="http://schemas.microsoft.com/office/drawing/2014/main" id="{8A40411E-4838-4366-88F5-7519C7CB27F2}"/>
                    </a:ext>
                  </a:extLst>
                </p:cNvPr>
                <p:cNvSpPr/>
                <p:nvPr/>
              </p:nvSpPr>
              <p:spPr>
                <a:xfrm>
                  <a:off x="2829754" y="5166931"/>
                  <a:ext cx="57150" cy="171450"/>
                </a:xfrm>
                <a:custGeom>
                  <a:avLst/>
                  <a:gdLst>
                    <a:gd name="connsiteX0" fmla="*/ 0 w 57150"/>
                    <a:gd name="connsiteY0" fmla="*/ 0 h 171450"/>
                    <a:gd name="connsiteX1" fmla="*/ 57150 w 57150"/>
                    <a:gd name="connsiteY1" fmla="*/ 0 h 171450"/>
                    <a:gd name="connsiteX2" fmla="*/ 57150 w 57150"/>
                    <a:gd name="connsiteY2" fmla="*/ 171450 h 171450"/>
                    <a:gd name="connsiteX3" fmla="*/ 0 w 571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57150" h="171450">
                      <a:moveTo>
                        <a:pt x="0" y="0"/>
                      </a:moveTo>
                      <a:lnTo>
                        <a:pt x="57150" y="0"/>
                      </a:lnTo>
                      <a:lnTo>
                        <a:pt x="57150" y="171450"/>
                      </a:lnTo>
                      <a:lnTo>
                        <a:pt x="0" y="171450"/>
                      </a:lnTo>
                      <a:close/>
                    </a:path>
                  </a:pathLst>
                </a:custGeom>
                <a:grpFill/>
                <a:ln w="9525" cap="flat">
                  <a:noFill/>
                  <a:prstDash val="solid"/>
                  <a:miter/>
                </a:ln>
              </p:spPr>
              <p:txBody>
                <a:bodyPr rtlCol="0" anchor="ctr"/>
                <a:lstStyle/>
                <a:p>
                  <a:endParaRPr lang="de-DE"/>
                </a:p>
              </p:txBody>
            </p:sp>
            <p:sp>
              <p:nvSpPr>
                <p:cNvPr id="284" name="Grafik 8" descr="Sonne mit einfarbiger Füllung">
                  <a:extLst>
                    <a:ext uri="{FF2B5EF4-FFF2-40B4-BE49-F238E27FC236}">
                      <a16:creationId xmlns:a16="http://schemas.microsoft.com/office/drawing/2014/main" id="{F4C362C9-D6CE-4F05-9C3D-EA481DFA0508}"/>
                    </a:ext>
                  </a:extLst>
                </p:cNvPr>
                <p:cNvSpPr/>
                <p:nvPr/>
              </p:nvSpPr>
              <p:spPr>
                <a:xfrm rot="8100000">
                  <a:off x="2536404" y="5792688"/>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285" name="Grafik 8" descr="Sonne mit einfarbiger Füllung">
                  <a:extLst>
                    <a:ext uri="{FF2B5EF4-FFF2-40B4-BE49-F238E27FC236}">
                      <a16:creationId xmlns:a16="http://schemas.microsoft.com/office/drawing/2014/main" id="{BFAAEB68-C000-4ECD-AA95-833564E1E508}"/>
                    </a:ext>
                  </a:extLst>
                </p:cNvPr>
                <p:cNvSpPr/>
                <p:nvPr/>
              </p:nvSpPr>
              <p:spPr>
                <a:xfrm rot="8100000">
                  <a:off x="3008800" y="5322200"/>
                  <a:ext cx="171448" cy="57149"/>
                </a:xfrm>
                <a:custGeom>
                  <a:avLst/>
                  <a:gdLst>
                    <a:gd name="connsiteX0" fmla="*/ 0 w 171448"/>
                    <a:gd name="connsiteY0" fmla="*/ 0 h 57149"/>
                    <a:gd name="connsiteX1" fmla="*/ 171448 w 171448"/>
                    <a:gd name="connsiteY1" fmla="*/ 0 h 57149"/>
                    <a:gd name="connsiteX2" fmla="*/ 171448 w 171448"/>
                    <a:gd name="connsiteY2" fmla="*/ 57149 h 57149"/>
                    <a:gd name="connsiteX3" fmla="*/ 0 w 171448"/>
                    <a:gd name="connsiteY3" fmla="*/ 57149 h 57149"/>
                  </a:gdLst>
                  <a:ahLst/>
                  <a:cxnLst>
                    <a:cxn ang="0">
                      <a:pos x="connsiteX0" y="connsiteY0"/>
                    </a:cxn>
                    <a:cxn ang="0">
                      <a:pos x="connsiteX1" y="connsiteY1"/>
                    </a:cxn>
                    <a:cxn ang="0">
                      <a:pos x="connsiteX2" y="connsiteY2"/>
                    </a:cxn>
                    <a:cxn ang="0">
                      <a:pos x="connsiteX3" y="connsiteY3"/>
                    </a:cxn>
                  </a:cxnLst>
                  <a:rect l="l" t="t" r="r" b="b"/>
                  <a:pathLst>
                    <a:path w="171448" h="57149">
                      <a:moveTo>
                        <a:pt x="0" y="0"/>
                      </a:moveTo>
                      <a:lnTo>
                        <a:pt x="171448" y="0"/>
                      </a:lnTo>
                      <a:lnTo>
                        <a:pt x="171448" y="57149"/>
                      </a:lnTo>
                      <a:lnTo>
                        <a:pt x="0" y="57149"/>
                      </a:lnTo>
                      <a:close/>
                    </a:path>
                  </a:pathLst>
                </a:custGeom>
                <a:grpFill/>
                <a:ln w="9525" cap="flat">
                  <a:noFill/>
                  <a:prstDash val="solid"/>
                  <a:miter/>
                </a:ln>
              </p:spPr>
              <p:txBody>
                <a:bodyPr rtlCol="0" anchor="ctr"/>
                <a:lstStyle/>
                <a:p>
                  <a:endParaRPr lang="de-DE"/>
                </a:p>
              </p:txBody>
            </p:sp>
            <p:sp>
              <p:nvSpPr>
                <p:cNvPr id="286" name="Grafik 8" descr="Sonne mit einfarbiger Füllung">
                  <a:extLst>
                    <a:ext uri="{FF2B5EF4-FFF2-40B4-BE49-F238E27FC236}">
                      <a16:creationId xmlns:a16="http://schemas.microsoft.com/office/drawing/2014/main" id="{0FF432F6-1AB5-4B0E-9237-42C9F6F8E1A7}"/>
                    </a:ext>
                  </a:extLst>
                </p:cNvPr>
                <p:cNvSpPr/>
                <p:nvPr/>
              </p:nvSpPr>
              <p:spPr>
                <a:xfrm rot="8100000">
                  <a:off x="2594485" y="5264114"/>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sp>
              <p:nvSpPr>
                <p:cNvPr id="287" name="Grafik 8" descr="Sonne mit einfarbiger Füllung">
                  <a:extLst>
                    <a:ext uri="{FF2B5EF4-FFF2-40B4-BE49-F238E27FC236}">
                      <a16:creationId xmlns:a16="http://schemas.microsoft.com/office/drawing/2014/main" id="{D0F656B9-2866-4604-A0C7-DB44520E458C}"/>
                    </a:ext>
                  </a:extLst>
                </p:cNvPr>
                <p:cNvSpPr/>
                <p:nvPr/>
              </p:nvSpPr>
              <p:spPr>
                <a:xfrm rot="8100000">
                  <a:off x="3065009" y="5736483"/>
                  <a:ext cx="57149" cy="171448"/>
                </a:xfrm>
                <a:custGeom>
                  <a:avLst/>
                  <a:gdLst>
                    <a:gd name="connsiteX0" fmla="*/ 0 w 57149"/>
                    <a:gd name="connsiteY0" fmla="*/ 0 h 171448"/>
                    <a:gd name="connsiteX1" fmla="*/ 57149 w 57149"/>
                    <a:gd name="connsiteY1" fmla="*/ 0 h 171448"/>
                    <a:gd name="connsiteX2" fmla="*/ 57149 w 57149"/>
                    <a:gd name="connsiteY2" fmla="*/ 171448 h 171448"/>
                    <a:gd name="connsiteX3" fmla="*/ 0 w 57149"/>
                    <a:gd name="connsiteY3" fmla="*/ 171448 h 171448"/>
                  </a:gdLst>
                  <a:ahLst/>
                  <a:cxnLst>
                    <a:cxn ang="0">
                      <a:pos x="connsiteX0" y="connsiteY0"/>
                    </a:cxn>
                    <a:cxn ang="0">
                      <a:pos x="connsiteX1" y="connsiteY1"/>
                    </a:cxn>
                    <a:cxn ang="0">
                      <a:pos x="connsiteX2" y="connsiteY2"/>
                    </a:cxn>
                    <a:cxn ang="0">
                      <a:pos x="connsiteX3" y="connsiteY3"/>
                    </a:cxn>
                  </a:cxnLst>
                  <a:rect l="l" t="t" r="r" b="b"/>
                  <a:pathLst>
                    <a:path w="57149" h="171448">
                      <a:moveTo>
                        <a:pt x="0" y="0"/>
                      </a:moveTo>
                      <a:lnTo>
                        <a:pt x="57149" y="0"/>
                      </a:lnTo>
                      <a:lnTo>
                        <a:pt x="57149" y="171448"/>
                      </a:lnTo>
                      <a:lnTo>
                        <a:pt x="0" y="171448"/>
                      </a:lnTo>
                      <a:close/>
                    </a:path>
                  </a:pathLst>
                </a:custGeom>
                <a:grpFill/>
                <a:ln w="9525" cap="flat">
                  <a:noFill/>
                  <a:prstDash val="solid"/>
                  <a:miter/>
                </a:ln>
              </p:spPr>
              <p:txBody>
                <a:bodyPr rtlCol="0" anchor="ctr"/>
                <a:lstStyle/>
                <a:p>
                  <a:endParaRPr lang="de-DE"/>
                </a:p>
              </p:txBody>
            </p:sp>
          </p:grpSp>
          <p:pic>
            <p:nvPicPr>
              <p:cNvPr id="288" name="Grafik 287" descr="Mond und Sterne mit einfarbiger Füllung">
                <a:extLst>
                  <a:ext uri="{FF2B5EF4-FFF2-40B4-BE49-F238E27FC236}">
                    <a16:creationId xmlns:a16="http://schemas.microsoft.com/office/drawing/2014/main" id="{1A42AE62-3C8A-43BC-9D35-8181ADFDDB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59713" y="5137060"/>
                <a:ext cx="193246" cy="193246"/>
              </a:xfrm>
              <a:prstGeom prst="rect">
                <a:avLst/>
              </a:prstGeom>
            </p:spPr>
          </p:pic>
          <p:sp>
            <p:nvSpPr>
              <p:cNvPr id="289" name="Textfeld 288">
                <a:extLst>
                  <a:ext uri="{FF2B5EF4-FFF2-40B4-BE49-F238E27FC236}">
                    <a16:creationId xmlns:a16="http://schemas.microsoft.com/office/drawing/2014/main" id="{016927E5-61C9-4500-B3C1-A1254C12E2F5}"/>
                  </a:ext>
                </a:extLst>
              </p:cNvPr>
              <p:cNvSpPr txBox="1"/>
              <p:nvPr/>
            </p:nvSpPr>
            <p:spPr>
              <a:xfrm>
                <a:off x="2391822" y="5046093"/>
                <a:ext cx="2580499" cy="338554"/>
              </a:xfrm>
              <a:prstGeom prst="rect">
                <a:avLst/>
              </a:prstGeom>
              <a:noFill/>
            </p:spPr>
            <p:txBody>
              <a:bodyPr wrap="square" rtlCol="0">
                <a:spAutoFit/>
              </a:bodyPr>
              <a:lstStyle/>
              <a:p>
                <a:r>
                  <a:rPr lang="de-DE" sz="1400" dirty="0">
                    <a:latin typeface="+mn-lt"/>
                  </a:rPr>
                  <a:t>tags</a:t>
                </a:r>
                <a:r>
                  <a:rPr lang="de-DE" sz="1600" dirty="0">
                    <a:latin typeface="+mn-lt"/>
                  </a:rPr>
                  <a:t>                 </a:t>
                </a:r>
                <a:r>
                  <a:rPr lang="de-DE" sz="1400" dirty="0">
                    <a:latin typeface="+mn-lt"/>
                  </a:rPr>
                  <a:t>nachts</a:t>
                </a:r>
                <a:endParaRPr lang="de-DE" sz="1600" dirty="0">
                  <a:latin typeface="+mn-lt"/>
                </a:endParaRPr>
              </a:p>
            </p:txBody>
          </p:sp>
        </p:grpSp>
      </p:grpSp>
      <p:sp>
        <p:nvSpPr>
          <p:cNvPr id="7" name="Textfeld 6">
            <a:extLst>
              <a:ext uri="{FF2B5EF4-FFF2-40B4-BE49-F238E27FC236}">
                <a16:creationId xmlns:a16="http://schemas.microsoft.com/office/drawing/2014/main" id="{BD961F11-BBF8-4E30-A2F5-FFF92E861599}"/>
              </a:ext>
            </a:extLst>
          </p:cNvPr>
          <p:cNvSpPr txBox="1"/>
          <p:nvPr/>
        </p:nvSpPr>
        <p:spPr>
          <a:xfrm>
            <a:off x="2067092" y="4977976"/>
            <a:ext cx="4657173" cy="338554"/>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de-DE" sz="1600" dirty="0">
                <a:latin typeface="+mn-lt"/>
              </a:rPr>
              <a:t>Die TA Lärm kennt 8 unterschiedliche Richtwerte.</a:t>
            </a:r>
          </a:p>
        </p:txBody>
      </p:sp>
      <p:sp>
        <p:nvSpPr>
          <p:cNvPr id="197" name="Text Box 4">
            <a:extLst>
              <a:ext uri="{FF2B5EF4-FFF2-40B4-BE49-F238E27FC236}">
                <a16:creationId xmlns:a16="http://schemas.microsoft.com/office/drawing/2014/main" id="{A1E61C1E-C5FE-4ED3-83F9-61709D8C4A8A}"/>
              </a:ext>
            </a:extLst>
          </p:cNvPr>
          <p:cNvSpPr txBox="1">
            <a:spLocks noChangeArrowheads="1"/>
          </p:cNvSpPr>
          <p:nvPr/>
        </p:nvSpPr>
        <p:spPr bwMode="auto">
          <a:xfrm>
            <a:off x="685800" y="9109"/>
            <a:ext cx="7848600" cy="338554"/>
          </a:xfrm>
          <a:prstGeom prst="rect">
            <a:avLst/>
          </a:prstGeom>
          <a:noFill/>
          <a:ln w="12700" cap="sq">
            <a:noFill/>
            <a:miter lim="800000"/>
            <a:headEnd type="none" w="sm" len="sm"/>
            <a:tailEnd type="none" w="sm" len="sm"/>
          </a:ln>
          <a:effectLst/>
        </p:spPr>
        <p:txBody>
          <a:bodyPr>
            <a:spAutoFit/>
          </a:bodyPr>
          <a:lstStyle/>
          <a:p>
            <a:r>
              <a:rPr lang="de-DE" sz="1600" dirty="0">
                <a:latin typeface="+mj-lt"/>
              </a:rPr>
              <a:t>Strategie für den richtigen Weg</a:t>
            </a:r>
          </a:p>
        </p:txBody>
      </p:sp>
      <p:sp>
        <p:nvSpPr>
          <p:cNvPr id="8" name="Textfeld 7">
            <a:extLst>
              <a:ext uri="{FF2B5EF4-FFF2-40B4-BE49-F238E27FC236}">
                <a16:creationId xmlns:a16="http://schemas.microsoft.com/office/drawing/2014/main" id="{0DE78580-5467-4546-BBD5-E54F7559391F}"/>
              </a:ext>
            </a:extLst>
          </p:cNvPr>
          <p:cNvSpPr txBox="1"/>
          <p:nvPr/>
        </p:nvSpPr>
        <p:spPr>
          <a:xfrm>
            <a:off x="1657390" y="5747669"/>
            <a:ext cx="5363342" cy="338554"/>
          </a:xfrm>
          <a:prstGeom prst="rect">
            <a:avLst/>
          </a:prstGeom>
          <a:noFill/>
        </p:spPr>
        <p:txBody>
          <a:bodyPr wrap="square" rtlCol="0">
            <a:spAutoFit/>
          </a:bodyPr>
          <a:lstStyle/>
          <a:p>
            <a:pPr algn="ctr"/>
            <a:r>
              <a:rPr lang="de-DE" sz="1600" dirty="0">
                <a:latin typeface="+mn-lt"/>
              </a:rPr>
              <a:t>Das „Urbane Gebiet“ bleibt hier außen vor.</a:t>
            </a:r>
          </a:p>
        </p:txBody>
      </p:sp>
      <p:pic>
        <p:nvPicPr>
          <p:cNvPr id="11" name="Aufgezeichneter Sound">
            <a:hlinkClick r:id="" action="ppaction://media"/>
            <a:extLst>
              <a:ext uri="{FF2B5EF4-FFF2-40B4-BE49-F238E27FC236}">
                <a16:creationId xmlns:a16="http://schemas.microsoft.com/office/drawing/2014/main" id="{A7F93F9F-414C-464E-8D20-65DF848881BA}"/>
              </a:ext>
            </a:extLst>
          </p:cNvPr>
          <p:cNvPicPr>
            <a:picLocks noChangeAspect="1"/>
          </p:cNvPicPr>
          <p:nvPr>
            <a:audioFile r:link="rId1"/>
            <p:extLst>
              <p:ext uri="{DAA4B4D4-6D71-4841-9C94-3DE7FCFB9230}">
                <p14:media xmlns:p14="http://schemas.microsoft.com/office/powerpoint/2010/main" r:embed="rId2">
                  <p14:trim st="861" end="4336.8526"/>
                </p14:media>
              </p:ext>
            </p:extLst>
          </p:nvPr>
        </p:nvPicPr>
        <p:blipFill>
          <a:blip r:embed="rId6"/>
          <a:stretch>
            <a:fillRect/>
          </a:stretch>
        </p:blipFill>
        <p:spPr>
          <a:xfrm>
            <a:off x="-524790" y="277247"/>
            <a:ext cx="406400" cy="406400"/>
          </a:xfrm>
          <a:prstGeom prst="rect">
            <a:avLst/>
          </a:prstGeom>
        </p:spPr>
      </p:pic>
    </p:spTree>
    <p:extLst>
      <p:ext uri="{BB962C8B-B14F-4D97-AF65-F5344CB8AC3E}">
        <p14:creationId xmlns:p14="http://schemas.microsoft.com/office/powerpoint/2010/main" val="110504130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4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CervusPowerPointDesign">
  <a:themeElements>
    <a:clrScheme name="CervusPowerPointFarben">
      <a:dk1>
        <a:srgbClr val="2E406B"/>
      </a:dk1>
      <a:lt1>
        <a:srgbClr val="FFFFFF"/>
      </a:lt1>
      <a:dk2>
        <a:srgbClr val="333366"/>
      </a:dk2>
      <a:lt2>
        <a:srgbClr val="CBCFDA"/>
      </a:lt2>
      <a:accent1>
        <a:srgbClr val="EAEBF0"/>
      </a:accent1>
      <a:accent2>
        <a:srgbClr val="2E406B"/>
      </a:accent2>
      <a:accent3>
        <a:srgbClr val="F7D417"/>
      </a:accent3>
      <a:accent4>
        <a:srgbClr val="638F38"/>
      </a:accent4>
      <a:accent5>
        <a:srgbClr val="D42E12"/>
      </a:accent5>
      <a:accent6>
        <a:srgbClr val="578AD6"/>
      </a:accent6>
      <a:hlink>
        <a:srgbClr val="B20022"/>
      </a:hlink>
      <a:folHlink>
        <a:srgbClr val="627090"/>
      </a:folHlink>
    </a:clrScheme>
    <a:fontScheme name="CervusPowerPointSchrif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de-DE"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de-DE" sz="2400" b="0" i="0" u="none" strike="noStrike" cap="none" normalizeH="0" baseline="0" smtClean="0">
            <a:ln>
              <a:noFill/>
            </a:ln>
            <a:solidFill>
              <a:schemeClr val="tx1"/>
            </a:solidFill>
            <a:effectLst/>
            <a:latin typeface="Times New Roman" charset="0"/>
          </a:defRPr>
        </a:defPPr>
      </a:lstStyle>
    </a:lnDef>
    <a:txDef>
      <a:spPr>
        <a:noFill/>
      </a:spPr>
      <a:bodyPr wrap="square" rtlCol="0">
        <a:spAutoFit/>
      </a:bodyPr>
      <a:lstStyle>
        <a:defPPr algn="ctr">
          <a:defRPr sz="1600" dirty="0" smtClean="0">
            <a:latin typeface="+mn-lt"/>
          </a:defRPr>
        </a:defPPr>
      </a:lstStyle>
    </a:txDef>
  </a:objectDefaults>
  <a:extraClrSchemeLst>
    <a:extraClrScheme>
      <a:clrScheme name="Cervus_Standard 1">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ervus_Standard 2">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CervusPowerPointDesign</Template>
  <TotalTime>0</TotalTime>
  <Words>2869</Words>
  <Application>Microsoft Office PowerPoint</Application>
  <PresentationFormat>Bildschirmpräsentation (4:3)</PresentationFormat>
  <Paragraphs>378</Paragraphs>
  <Slides>26</Slides>
  <Notes>1</Notes>
  <HiddenSlides>5</HiddenSlides>
  <MMClips>49</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26</vt:i4>
      </vt:variant>
    </vt:vector>
  </HeadingPairs>
  <TitlesOfParts>
    <vt:vector size="30" baseType="lpstr">
      <vt:lpstr>Times New Roman</vt:lpstr>
      <vt:lpstr>Arial</vt:lpstr>
      <vt:lpstr>WingDings</vt:lpstr>
      <vt:lpstr>CervusPowerPointDesign</vt:lpstr>
      <vt:lpstr>Karl-Wilhelm Hirsch</vt:lpstr>
      <vt:lpstr>Übersicht</vt:lpstr>
      <vt:lpstr>Eulen nach Athen … Sie wissen das sicher</vt:lpstr>
      <vt:lpstr>Eulen nach Athen … Sie wissen das sicher</vt:lpstr>
      <vt:lpstr>Eulen nach Athen … Sie haben auch das gelesen</vt:lpstr>
      <vt:lpstr>Eulen nach Athen … Sie haben auch das gelesen</vt:lpstr>
      <vt:lpstr>Eulen nach Athen … Sie wissen das sicher</vt:lpstr>
      <vt:lpstr>Bestimmung des Einwirkungsbereichs Vorbereitende Überlegungen nach TA Lärm 2.2 a</vt:lpstr>
      <vt:lpstr>Die Richtwerte der TA Lärm</vt:lpstr>
      <vt:lpstr>Bestimmung des Einwirkungsbereichs Vorbereitende Überlegungen nach TA Lärm 2.2 a</vt:lpstr>
      <vt:lpstr>Wirkbereiche Übersetzung der Bedingung TA Lärm 2.2 a in Flächen</vt:lpstr>
      <vt:lpstr>Die 6 Wirkbereiche einer isotropen Quelle mit Kennzeichnung des Richtwerts und der zugehörigen Gebietszuweisungen</vt:lpstr>
      <vt:lpstr>Die Ausgangslage isotrope Quelle, Cmet = 0 dB, ihre Wirkflächen und einige Richtwertflächen</vt:lpstr>
      <vt:lpstr>Der maßgebliche Immissionsort Bestimmung mit Hilfe des Konflikts, isotrope Quelle, Cmet = 0 dB</vt:lpstr>
      <vt:lpstr>Anmerkungen</vt:lpstr>
      <vt:lpstr>Wirkbereiche einer Betriebsart mit einfacher Quelle Dauerschallquelle: LWA = 105 dB, DI = 0 dB, Cmet = 0 dB, Nachts, 8 Stunden</vt:lpstr>
      <vt:lpstr>Wirkbereiche einer komplexen Betriebsart 1000 Gewehrschüsse nach Norden</vt:lpstr>
      <vt:lpstr>Krankenhäuser und Pflegeanstalten … und wenn man auch nachts schießen muss</vt:lpstr>
      <vt:lpstr>Aufgabe der Behörde, Aufgabe der Gutachter und immer erst die Zuständigkeit prüfen …</vt:lpstr>
      <vt:lpstr>Raster-Konfliktkarten Bestimmung des maßgeblichen Immissionsortes mit einem Klick</vt:lpstr>
      <vt:lpstr>Danke, dass Sie uns zugehört haben!</vt:lpstr>
      <vt:lpstr>Der Elfenbeinturm der TA Lärm Quelle: isotrop, LWA = 105 dB, Cmet = 0 dB</vt:lpstr>
      <vt:lpstr>Ziel</vt:lpstr>
      <vt:lpstr>Zusammenfassung und Empfehlung</vt:lpstr>
      <vt:lpstr>Der fragwürdige und der richtige Weg zur Beurteilung für eine bestimmungsgemäße Betriebsart einer Anlage</vt:lpstr>
      <vt:lpstr>Diskussion der Wege für eine bestimmungsgemäße Betriebsart einer Anlage</vt:lpstr>
    </vt:vector>
  </TitlesOfParts>
  <Manager>KWH</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Karl-Wilhelm Hirsch  Frank Hammelmann</dc:title>
  <dc:creator>kw lobo;B. Vogelsang</dc:creator>
  <cp:keywords>DAGA Publikation</cp:keywords>
  <cp:lastModifiedBy>Karl-Wilhelm Hirsch</cp:lastModifiedBy>
  <cp:revision>1056</cp:revision>
  <cp:lastPrinted>2021-07-17T13:00:13Z</cp:lastPrinted>
  <dcterms:created xsi:type="dcterms:W3CDTF">2008-03-03T15:30:13Z</dcterms:created>
  <dcterms:modified xsi:type="dcterms:W3CDTF">2021-07-21T12:32:23Z</dcterms:modified>
  <cp:contentStatus>Entwurf</cp:contentStatus>
</cp:coreProperties>
</file>